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ij1g/KRr8wCB1EwU9Nay55t7Sc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9D9302-91EF-4EA4-80EE-E4F04E0CE387}">
  <a:tblStyle styleId="{569D9302-91EF-4EA4-80EE-E4F04E0CE38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CF3E6"/>
          </a:solidFill>
        </a:fill>
      </a:tcStyle>
    </a:wholeTbl>
    <a:band1H>
      <a:tcTxStyle/>
      <a:tcStyle>
        <a:fill>
          <a:solidFill>
            <a:srgbClr val="D6E6CA"/>
          </a:solidFill>
        </a:fill>
      </a:tcStyle>
    </a:band1H>
    <a:band2H>
      <a:tcTxStyle/>
    </a:band2H>
    <a:band1V>
      <a:tcTxStyle/>
      <a:tcStyle>
        <a:fill>
          <a:solidFill>
            <a:srgbClr val="D6E6C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1" orient="horz"/>
        <p:guide pos="3092" orient="horz"/>
        <p:guide pos="517" orient="horz"/>
        <p:guide pos="895" orient="horz"/>
        <p:guide pos="2387" orient="horz"/>
        <p:guide pos="5565"/>
        <p:guide pos="317"/>
        <p:guide pos="1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26732410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72673241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2726732410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31c2312d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731c2312d4_0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31c2312d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731c2312d4_0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731c2312d4_0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731c2312d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731c2312d4_0_2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31c2312d4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731c2312d4_0_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731c2312d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731c2312d4_0_2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31c2312d4_0_3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731c2312d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2000 </a:t>
            </a:r>
            <a:endParaRPr/>
          </a:p>
        </p:txBody>
      </p:sp>
      <p:sp>
        <p:nvSpPr>
          <p:cNvPr id="422" name="Google Shape;422;g2731c2312d4_0_3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26732410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2726732410e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feebd133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2dfeebd133b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726732410e_0_14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2726732410e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2726732410e_0_14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26732410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2726732410e_0_5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26732410e_0_8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726732410e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Definition (Appendix 5)</a:t>
            </a:r>
            <a:endParaRPr/>
          </a:p>
          <a:p>
            <a:pPr indent="-285749" lvl="1" marL="4584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 Arial"/>
              <a:buChar char="•"/>
            </a:pPr>
            <a:r>
              <a:rPr lang="en-US"/>
              <a:t>Purchase Plan by Year (L1, L2, L3)</a:t>
            </a:r>
            <a:endParaRPr/>
          </a:p>
          <a:p>
            <a:pPr indent="-285749" lvl="1" marL="4584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 Arial"/>
              <a:buChar char="•"/>
            </a:pPr>
            <a:r>
              <a:rPr lang="en-US"/>
              <a:t>In-kind Contributions – how do we validate?</a:t>
            </a:r>
            <a:endParaRPr/>
          </a:p>
          <a:p>
            <a:pPr indent="-285749" lvl="1" marL="4584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 Arial"/>
              <a:buChar char="•"/>
            </a:pPr>
            <a:r>
              <a:rPr lang="en-US"/>
              <a:t>Effort needed for instrument operation and maintenance</a:t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Drivers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Challenges/Opportunities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Assignable Actions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726732410e_0_8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31c2312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731c2312d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726732410e_0_13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2726732410e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2726732410e_0_13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26732410e_0_1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726732410e_0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2726732410e_0_13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*Section Break_collaboration A" showMasterSp="0">
  <p:cSld name="8_*Section Break_collaboration A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2726732410e_0_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2726732410e_0_276"/>
          <p:cNvSpPr txBox="1"/>
          <p:nvPr>
            <p:ph idx="1" type="body"/>
          </p:nvPr>
        </p:nvSpPr>
        <p:spPr>
          <a:xfrm>
            <a:off x="1" y="1689100"/>
            <a:ext cx="914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200" spcFirstLastPara="1" rIns="36575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" name="Google Shape;19;g2726732410e_0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51" y="4830480"/>
            <a:ext cx="1397000" cy="17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g2726732410e_0_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4765" y="4806950"/>
            <a:ext cx="775711" cy="2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WO IMAGES - Vertical">
  <p:cSld name="*TWO IMAGES - Vertical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1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51"/>
          <p:cNvSpPr txBox="1"/>
          <p:nvPr>
            <p:ph idx="1" type="body"/>
          </p:nvPr>
        </p:nvSpPr>
        <p:spPr>
          <a:xfrm>
            <a:off x="4503575" y="1417872"/>
            <a:ext cx="4319750" cy="154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51"/>
          <p:cNvSpPr/>
          <p:nvPr>
            <p:ph idx="2" type="pic"/>
          </p:nvPr>
        </p:nvSpPr>
        <p:spPr>
          <a:xfrm>
            <a:off x="495680" y="1417871"/>
            <a:ext cx="3729481" cy="156588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1" name="Google Shape;81;p51"/>
          <p:cNvSpPr/>
          <p:nvPr>
            <p:ph idx="3" type="pic"/>
          </p:nvPr>
        </p:nvSpPr>
        <p:spPr>
          <a:xfrm>
            <a:off x="495680" y="3203316"/>
            <a:ext cx="3729481" cy="156588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2" name="Google Shape;82;p51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1"/>
          <p:cNvSpPr txBox="1"/>
          <p:nvPr>
            <p:ph idx="4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51"/>
          <p:cNvSpPr txBox="1"/>
          <p:nvPr>
            <p:ph idx="5" type="body"/>
          </p:nvPr>
        </p:nvSpPr>
        <p:spPr>
          <a:xfrm>
            <a:off x="4503575" y="3193094"/>
            <a:ext cx="4319750" cy="154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51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HREE IMAGES - vertical">
  <p:cSld name="*THREE IMAGES - vertical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2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2"/>
          <p:cNvSpPr txBox="1"/>
          <p:nvPr>
            <p:ph idx="1" type="body"/>
          </p:nvPr>
        </p:nvSpPr>
        <p:spPr>
          <a:xfrm>
            <a:off x="3045309" y="1451045"/>
            <a:ext cx="5814912" cy="977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52"/>
          <p:cNvSpPr/>
          <p:nvPr>
            <p:ph idx="2" type="pic"/>
          </p:nvPr>
        </p:nvSpPr>
        <p:spPr>
          <a:xfrm>
            <a:off x="489394" y="1442711"/>
            <a:ext cx="2023746" cy="89010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0" name="Google Shape;90;p52"/>
          <p:cNvSpPr/>
          <p:nvPr>
            <p:ph idx="3" type="pic"/>
          </p:nvPr>
        </p:nvSpPr>
        <p:spPr>
          <a:xfrm>
            <a:off x="487015" y="2620206"/>
            <a:ext cx="2028507" cy="89010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1" name="Google Shape;91;p52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2"/>
          <p:cNvSpPr txBox="1"/>
          <p:nvPr>
            <p:ph idx="4" type="body"/>
          </p:nvPr>
        </p:nvSpPr>
        <p:spPr>
          <a:xfrm>
            <a:off x="457201" y="102896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52"/>
          <p:cNvSpPr txBox="1"/>
          <p:nvPr>
            <p:ph idx="5" type="body"/>
          </p:nvPr>
        </p:nvSpPr>
        <p:spPr>
          <a:xfrm>
            <a:off x="3045309" y="2630976"/>
            <a:ext cx="5814912" cy="977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52"/>
          <p:cNvSpPr/>
          <p:nvPr>
            <p:ph idx="6" type="pic"/>
          </p:nvPr>
        </p:nvSpPr>
        <p:spPr>
          <a:xfrm>
            <a:off x="487014" y="3807136"/>
            <a:ext cx="2028507" cy="89010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5" name="Google Shape;95;p52"/>
          <p:cNvSpPr txBox="1"/>
          <p:nvPr>
            <p:ph idx="7" type="body"/>
          </p:nvPr>
        </p:nvSpPr>
        <p:spPr>
          <a:xfrm>
            <a:off x="3045309" y="3794491"/>
            <a:ext cx="5814912" cy="977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5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WO IMAGES - top horizontal">
  <p:cSld name="*TWO IMAGES - top horizontal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3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53"/>
          <p:cNvSpPr txBox="1"/>
          <p:nvPr>
            <p:ph idx="1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53"/>
          <p:cNvSpPr txBox="1"/>
          <p:nvPr>
            <p:ph idx="2" type="body"/>
          </p:nvPr>
        </p:nvSpPr>
        <p:spPr>
          <a:xfrm>
            <a:off x="488732" y="3141637"/>
            <a:ext cx="4114800" cy="1596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53"/>
          <p:cNvSpPr txBox="1"/>
          <p:nvPr>
            <p:ph idx="3" type="body"/>
          </p:nvPr>
        </p:nvSpPr>
        <p:spPr>
          <a:xfrm>
            <a:off x="4716216" y="3141637"/>
            <a:ext cx="4097585" cy="1596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53"/>
          <p:cNvSpPr/>
          <p:nvPr>
            <p:ph idx="4" type="pic"/>
          </p:nvPr>
        </p:nvSpPr>
        <p:spPr>
          <a:xfrm>
            <a:off x="495679" y="1417871"/>
            <a:ext cx="4023360" cy="171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03" name="Google Shape;103;p53"/>
          <p:cNvSpPr/>
          <p:nvPr>
            <p:ph idx="5" type="pic"/>
          </p:nvPr>
        </p:nvSpPr>
        <p:spPr>
          <a:xfrm>
            <a:off x="4709050" y="1417871"/>
            <a:ext cx="4023360" cy="171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04" name="Google Shape;104;p53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WO IMAGES - Bottom horizontal">
  <p:cSld name="*TWO IMAGES - Bottom horizontal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4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54"/>
          <p:cNvSpPr txBox="1"/>
          <p:nvPr>
            <p:ph idx="1" type="body"/>
          </p:nvPr>
        </p:nvSpPr>
        <p:spPr>
          <a:xfrm>
            <a:off x="457201" y="1016890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54"/>
          <p:cNvSpPr txBox="1"/>
          <p:nvPr>
            <p:ph idx="2" type="body"/>
          </p:nvPr>
        </p:nvSpPr>
        <p:spPr>
          <a:xfrm>
            <a:off x="457200" y="1408347"/>
            <a:ext cx="4114800" cy="1287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54"/>
          <p:cNvSpPr txBox="1"/>
          <p:nvPr>
            <p:ph idx="3" type="body"/>
          </p:nvPr>
        </p:nvSpPr>
        <p:spPr>
          <a:xfrm>
            <a:off x="4716215" y="1408347"/>
            <a:ext cx="4114800" cy="1287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54"/>
          <p:cNvSpPr/>
          <p:nvPr>
            <p:ph idx="4" type="pic"/>
          </p:nvPr>
        </p:nvSpPr>
        <p:spPr>
          <a:xfrm>
            <a:off x="464146" y="2711336"/>
            <a:ext cx="4023360" cy="171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2" name="Google Shape;112;p54"/>
          <p:cNvSpPr/>
          <p:nvPr>
            <p:ph idx="5" type="pic"/>
          </p:nvPr>
        </p:nvSpPr>
        <p:spPr>
          <a:xfrm>
            <a:off x="4730864" y="2711336"/>
            <a:ext cx="4023360" cy="171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3" name="Google Shape;113;p54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4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4"/>
          <p:cNvSpPr txBox="1"/>
          <p:nvPr>
            <p:ph idx="6" type="body"/>
          </p:nvPr>
        </p:nvSpPr>
        <p:spPr>
          <a:xfrm>
            <a:off x="476266" y="4434669"/>
            <a:ext cx="3995723" cy="359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54"/>
          <p:cNvSpPr txBox="1"/>
          <p:nvPr>
            <p:ph idx="7" type="body"/>
          </p:nvPr>
        </p:nvSpPr>
        <p:spPr>
          <a:xfrm>
            <a:off x="4750290" y="4444194"/>
            <a:ext cx="3995723" cy="359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WO LRG IMAGES - top horizontal">
  <p:cSld name="*TWO LRG IMAGES - top horizontal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5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55"/>
          <p:cNvSpPr txBox="1"/>
          <p:nvPr>
            <p:ph idx="1" type="body"/>
          </p:nvPr>
        </p:nvSpPr>
        <p:spPr>
          <a:xfrm>
            <a:off x="488732" y="4106864"/>
            <a:ext cx="4114800" cy="686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55"/>
          <p:cNvSpPr txBox="1"/>
          <p:nvPr>
            <p:ph idx="2" type="body"/>
          </p:nvPr>
        </p:nvSpPr>
        <p:spPr>
          <a:xfrm>
            <a:off x="4716216" y="4106864"/>
            <a:ext cx="4097585" cy="686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55"/>
          <p:cNvSpPr/>
          <p:nvPr>
            <p:ph idx="3" type="pic"/>
          </p:nvPr>
        </p:nvSpPr>
        <p:spPr>
          <a:xfrm>
            <a:off x="495679" y="1420813"/>
            <a:ext cx="4023360" cy="268605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" name="Google Shape;122;p55"/>
          <p:cNvSpPr/>
          <p:nvPr>
            <p:ph idx="4" type="pic"/>
          </p:nvPr>
        </p:nvSpPr>
        <p:spPr>
          <a:xfrm>
            <a:off x="4709050" y="1420813"/>
            <a:ext cx="4023360" cy="268605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3" name="Google Shape;123;p55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5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5"/>
          <p:cNvSpPr txBox="1"/>
          <p:nvPr>
            <p:ph idx="5" type="body"/>
          </p:nvPr>
        </p:nvSpPr>
        <p:spPr>
          <a:xfrm>
            <a:off x="457201" y="100991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S/caption - TWO images">
  <p:cSld name="*PICS/caption - TWO image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6"/>
          <p:cNvSpPr/>
          <p:nvPr>
            <p:ph idx="2" type="pic"/>
          </p:nvPr>
        </p:nvSpPr>
        <p:spPr>
          <a:xfrm>
            <a:off x="676630" y="1417046"/>
            <a:ext cx="3790374" cy="280811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8" name="Google Shape;128;p56"/>
          <p:cNvSpPr txBox="1"/>
          <p:nvPr>
            <p:ph idx="1" type="body"/>
          </p:nvPr>
        </p:nvSpPr>
        <p:spPr>
          <a:xfrm>
            <a:off x="676630" y="4256434"/>
            <a:ext cx="3840480" cy="4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56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6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56"/>
          <p:cNvSpPr txBox="1"/>
          <p:nvPr>
            <p:ph idx="3" type="body"/>
          </p:nvPr>
        </p:nvSpPr>
        <p:spPr>
          <a:xfrm>
            <a:off x="457201" y="100991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56"/>
          <p:cNvSpPr/>
          <p:nvPr>
            <p:ph idx="4" type="pic"/>
          </p:nvPr>
        </p:nvSpPr>
        <p:spPr>
          <a:xfrm>
            <a:off x="4765130" y="1416462"/>
            <a:ext cx="3790374" cy="280811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3" name="Google Shape;133;p56"/>
          <p:cNvSpPr txBox="1"/>
          <p:nvPr>
            <p:ph idx="5" type="body"/>
          </p:nvPr>
        </p:nvSpPr>
        <p:spPr>
          <a:xfrm>
            <a:off x="4765130" y="4255850"/>
            <a:ext cx="3840480" cy="4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56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HREE IMAGES">
  <p:cSld name="*THREE IMAGE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7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57"/>
          <p:cNvSpPr txBox="1"/>
          <p:nvPr>
            <p:ph idx="1" type="body"/>
          </p:nvPr>
        </p:nvSpPr>
        <p:spPr>
          <a:xfrm>
            <a:off x="457201" y="1019437"/>
            <a:ext cx="8372901" cy="364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57"/>
          <p:cNvSpPr txBox="1"/>
          <p:nvPr>
            <p:ph idx="2" type="body"/>
          </p:nvPr>
        </p:nvSpPr>
        <p:spPr>
          <a:xfrm>
            <a:off x="495879" y="2854960"/>
            <a:ext cx="2465584" cy="160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57"/>
          <p:cNvSpPr txBox="1"/>
          <p:nvPr>
            <p:ph idx="3" type="body"/>
          </p:nvPr>
        </p:nvSpPr>
        <p:spPr>
          <a:xfrm>
            <a:off x="3381086" y="2854960"/>
            <a:ext cx="2465584" cy="160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57"/>
          <p:cNvSpPr/>
          <p:nvPr>
            <p:ph idx="4" type="pic"/>
          </p:nvPr>
        </p:nvSpPr>
        <p:spPr>
          <a:xfrm>
            <a:off x="503079" y="1415695"/>
            <a:ext cx="2361244" cy="136543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1" name="Google Shape;141;p57"/>
          <p:cNvSpPr/>
          <p:nvPr>
            <p:ph idx="5" type="pic"/>
          </p:nvPr>
        </p:nvSpPr>
        <p:spPr>
          <a:xfrm>
            <a:off x="3388286" y="1415695"/>
            <a:ext cx="2361244" cy="136543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2" name="Google Shape;142;p57"/>
          <p:cNvSpPr txBox="1"/>
          <p:nvPr>
            <p:ph idx="6" type="body"/>
          </p:nvPr>
        </p:nvSpPr>
        <p:spPr>
          <a:xfrm>
            <a:off x="6261696" y="2856834"/>
            <a:ext cx="2465584" cy="160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57"/>
          <p:cNvSpPr/>
          <p:nvPr>
            <p:ph idx="7" type="pic"/>
          </p:nvPr>
        </p:nvSpPr>
        <p:spPr>
          <a:xfrm>
            <a:off x="6268896" y="1417569"/>
            <a:ext cx="2361244" cy="136543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4" name="Google Shape;144;p57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7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S/captions/bullets - FOUR Images">
  <p:cSld name="*PICS/captions/bullets - FOUR Image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8"/>
          <p:cNvSpPr/>
          <p:nvPr>
            <p:ph idx="2" type="pic"/>
          </p:nvPr>
        </p:nvSpPr>
        <p:spPr>
          <a:xfrm>
            <a:off x="218127" y="1418980"/>
            <a:ext cx="2240280" cy="167871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8" name="Google Shape;148;p58"/>
          <p:cNvSpPr/>
          <p:nvPr>
            <p:ph idx="3" type="pic"/>
          </p:nvPr>
        </p:nvSpPr>
        <p:spPr>
          <a:xfrm>
            <a:off x="2453235" y="1418980"/>
            <a:ext cx="2240280" cy="16787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9" name="Google Shape;149;p58"/>
          <p:cNvSpPr/>
          <p:nvPr>
            <p:ph idx="4" type="pic"/>
          </p:nvPr>
        </p:nvSpPr>
        <p:spPr>
          <a:xfrm>
            <a:off x="4688341" y="1418980"/>
            <a:ext cx="2240280" cy="167871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50" name="Google Shape;150;p58"/>
          <p:cNvSpPr/>
          <p:nvPr>
            <p:ph idx="5" type="pic"/>
          </p:nvPr>
        </p:nvSpPr>
        <p:spPr>
          <a:xfrm>
            <a:off x="6906022" y="1418980"/>
            <a:ext cx="2240280" cy="16787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51" name="Google Shape;151;p58"/>
          <p:cNvSpPr txBox="1"/>
          <p:nvPr>
            <p:ph idx="1" type="body"/>
          </p:nvPr>
        </p:nvSpPr>
        <p:spPr>
          <a:xfrm>
            <a:off x="469900" y="3672521"/>
            <a:ext cx="8434552" cy="1086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  <a:defRPr sz="2000">
                <a:solidFill>
                  <a:srgbClr val="000000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  <a:defRPr sz="2000">
                <a:solidFill>
                  <a:srgbClr val="000000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>
                <a:solidFill>
                  <a:srgbClr val="000000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  <a:defRPr sz="2000">
                <a:solidFill>
                  <a:srgbClr val="000000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»"/>
              <a:defRPr sz="20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58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b="1" i="0" sz="2800" cap="non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8"/>
          <p:cNvSpPr txBox="1"/>
          <p:nvPr>
            <p:ph idx="6" type="body"/>
          </p:nvPr>
        </p:nvSpPr>
        <p:spPr>
          <a:xfrm>
            <a:off x="218128" y="3127171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58"/>
          <p:cNvSpPr txBox="1"/>
          <p:nvPr>
            <p:ph idx="7" type="body"/>
          </p:nvPr>
        </p:nvSpPr>
        <p:spPr>
          <a:xfrm>
            <a:off x="2442595" y="3127171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58"/>
          <p:cNvSpPr txBox="1"/>
          <p:nvPr>
            <p:ph idx="8" type="body"/>
          </p:nvPr>
        </p:nvSpPr>
        <p:spPr>
          <a:xfrm>
            <a:off x="4681064" y="3127171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58"/>
          <p:cNvSpPr txBox="1"/>
          <p:nvPr>
            <p:ph idx="9" type="body"/>
          </p:nvPr>
        </p:nvSpPr>
        <p:spPr>
          <a:xfrm>
            <a:off x="6905532" y="3127171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58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8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58"/>
          <p:cNvSpPr txBox="1"/>
          <p:nvPr>
            <p:ph idx="13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S/caption - FOUR images">
  <p:cSld name="*PICS/caption - FOUR image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9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59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59"/>
          <p:cNvSpPr txBox="1"/>
          <p:nvPr>
            <p:ph idx="1" type="body"/>
          </p:nvPr>
        </p:nvSpPr>
        <p:spPr>
          <a:xfrm>
            <a:off x="457201" y="1019437"/>
            <a:ext cx="837290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59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9"/>
          <p:cNvSpPr/>
          <p:nvPr>
            <p:ph idx="2" type="pic"/>
          </p:nvPr>
        </p:nvSpPr>
        <p:spPr>
          <a:xfrm>
            <a:off x="487437" y="1420813"/>
            <a:ext cx="3790374" cy="138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66" name="Google Shape;166;p59"/>
          <p:cNvSpPr txBox="1"/>
          <p:nvPr>
            <p:ph idx="3" type="body"/>
          </p:nvPr>
        </p:nvSpPr>
        <p:spPr>
          <a:xfrm>
            <a:off x="487437" y="2822383"/>
            <a:ext cx="3840480" cy="276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59"/>
          <p:cNvSpPr/>
          <p:nvPr>
            <p:ph idx="4" type="pic"/>
          </p:nvPr>
        </p:nvSpPr>
        <p:spPr>
          <a:xfrm>
            <a:off x="4912432" y="1420813"/>
            <a:ext cx="3790374" cy="138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68" name="Google Shape;168;p59"/>
          <p:cNvSpPr txBox="1"/>
          <p:nvPr>
            <p:ph idx="5" type="body"/>
          </p:nvPr>
        </p:nvSpPr>
        <p:spPr>
          <a:xfrm>
            <a:off x="4912432" y="2822383"/>
            <a:ext cx="3840480" cy="276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59"/>
          <p:cNvSpPr/>
          <p:nvPr>
            <p:ph idx="6" type="pic"/>
          </p:nvPr>
        </p:nvSpPr>
        <p:spPr>
          <a:xfrm>
            <a:off x="487437" y="3097650"/>
            <a:ext cx="3790374" cy="138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70" name="Google Shape;170;p59"/>
          <p:cNvSpPr txBox="1"/>
          <p:nvPr>
            <p:ph idx="7" type="body"/>
          </p:nvPr>
        </p:nvSpPr>
        <p:spPr>
          <a:xfrm>
            <a:off x="487437" y="4502674"/>
            <a:ext cx="3840480" cy="276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59"/>
          <p:cNvSpPr/>
          <p:nvPr>
            <p:ph idx="8" type="pic"/>
          </p:nvPr>
        </p:nvSpPr>
        <p:spPr>
          <a:xfrm>
            <a:off x="4912432" y="3097650"/>
            <a:ext cx="3790374" cy="138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72" name="Google Shape;172;p59"/>
          <p:cNvSpPr txBox="1"/>
          <p:nvPr>
            <p:ph idx="9" type="body"/>
          </p:nvPr>
        </p:nvSpPr>
        <p:spPr>
          <a:xfrm>
            <a:off x="4912432" y="4505517"/>
            <a:ext cx="3840480" cy="276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harts, Graphs, Tables">
  <p:cSld name="*Charts, Graphs, Table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0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60"/>
          <p:cNvSpPr txBox="1"/>
          <p:nvPr>
            <p:ph idx="1" type="body"/>
          </p:nvPr>
        </p:nvSpPr>
        <p:spPr>
          <a:xfrm>
            <a:off x="457201" y="1417579"/>
            <a:ext cx="8372901" cy="3022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60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60"/>
          <p:cNvSpPr txBox="1"/>
          <p:nvPr>
            <p:ph idx="2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60"/>
          <p:cNvSpPr txBox="1"/>
          <p:nvPr>
            <p:ph idx="3" type="body"/>
          </p:nvPr>
        </p:nvSpPr>
        <p:spPr>
          <a:xfrm>
            <a:off x="443573" y="4457863"/>
            <a:ext cx="3711039" cy="240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50"/>
              <a:buNone/>
              <a:defRPr sz="105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lumns-TWO">
  <p:cSld name="*Columns-TWO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457201" y="1030288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2" type="body"/>
          </p:nvPr>
        </p:nvSpPr>
        <p:spPr>
          <a:xfrm>
            <a:off x="457200" y="1428723"/>
            <a:ext cx="4023360" cy="331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3" type="body"/>
          </p:nvPr>
        </p:nvSpPr>
        <p:spPr>
          <a:xfrm>
            <a:off x="4700588" y="1418007"/>
            <a:ext cx="4023360" cy="331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Video" showMasterSp="0">
  <p:cSld name="*Video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1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1"/>
          <p:cNvSpPr txBox="1"/>
          <p:nvPr>
            <p:ph type="title"/>
          </p:nvPr>
        </p:nvSpPr>
        <p:spPr>
          <a:xfrm>
            <a:off x="457201" y="386954"/>
            <a:ext cx="8372901" cy="60451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Blank" showMasterSp="0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ver Option B" showMasterSp="0">
  <p:cSld name="*Cover Option B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184" name="Google Shape;18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7976" y="4545002"/>
            <a:ext cx="1557337" cy="561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erial view of Argonne with APS in front 5730-00068.jpg" id="185" name="Google Shape;185;p63"/>
          <p:cNvPicPr preferRelativeResize="0"/>
          <p:nvPr/>
        </p:nvPicPr>
        <p:blipFill rotWithShape="1">
          <a:blip r:embed="rId3">
            <a:alphaModFix/>
          </a:blip>
          <a:srcRect b="7134" l="0" r="0" t="10681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3"/>
          <p:cNvSpPr txBox="1"/>
          <p:nvPr>
            <p:ph idx="1" type="body"/>
          </p:nvPr>
        </p:nvSpPr>
        <p:spPr>
          <a:xfrm>
            <a:off x="0" y="-20265"/>
            <a:ext cx="9144000" cy="4508954"/>
          </a:xfrm>
          <a:prstGeom prst="rect">
            <a:avLst/>
          </a:prstGeom>
          <a:solidFill>
            <a:schemeClr val="accent2">
              <a:alpha val="84313"/>
            </a:schemeClr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63"/>
          <p:cNvSpPr/>
          <p:nvPr>
            <p:ph idx="2" type="pic"/>
          </p:nvPr>
        </p:nvSpPr>
        <p:spPr>
          <a:xfrm>
            <a:off x="4863726" y="1266825"/>
            <a:ext cx="4280275" cy="202996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88" name="Google Shape;188;p63"/>
          <p:cNvSpPr txBox="1"/>
          <p:nvPr>
            <p:ph type="title"/>
          </p:nvPr>
        </p:nvSpPr>
        <p:spPr>
          <a:xfrm>
            <a:off x="1" y="1266825"/>
            <a:ext cx="4863724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457200" spcFirstLastPara="1" rIns="91425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63"/>
          <p:cNvSpPr txBox="1"/>
          <p:nvPr>
            <p:ph idx="3" type="body"/>
          </p:nvPr>
        </p:nvSpPr>
        <p:spPr>
          <a:xfrm>
            <a:off x="1" y="153714"/>
            <a:ext cx="5851526" cy="969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2743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63"/>
          <p:cNvSpPr txBox="1"/>
          <p:nvPr>
            <p:ph idx="4" type="body"/>
          </p:nvPr>
        </p:nvSpPr>
        <p:spPr>
          <a:xfrm>
            <a:off x="469901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63"/>
          <p:cNvSpPr txBox="1"/>
          <p:nvPr>
            <p:ph idx="5" type="body"/>
          </p:nvPr>
        </p:nvSpPr>
        <p:spPr>
          <a:xfrm>
            <a:off x="469901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63"/>
          <p:cNvSpPr txBox="1"/>
          <p:nvPr>
            <p:ph idx="6" type="body"/>
          </p:nvPr>
        </p:nvSpPr>
        <p:spPr>
          <a:xfrm>
            <a:off x="3417372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63"/>
          <p:cNvSpPr txBox="1"/>
          <p:nvPr>
            <p:ph idx="7" type="body"/>
          </p:nvPr>
        </p:nvSpPr>
        <p:spPr>
          <a:xfrm>
            <a:off x="3417372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63"/>
          <p:cNvSpPr txBox="1"/>
          <p:nvPr>
            <p:ph idx="8" type="body"/>
          </p:nvPr>
        </p:nvSpPr>
        <p:spPr>
          <a:xfrm>
            <a:off x="6360197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63"/>
          <p:cNvSpPr txBox="1"/>
          <p:nvPr>
            <p:ph idx="9" type="body"/>
          </p:nvPr>
        </p:nvSpPr>
        <p:spPr>
          <a:xfrm>
            <a:off x="6360197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63"/>
          <p:cNvSpPr txBox="1"/>
          <p:nvPr>
            <p:ph idx="13" type="body"/>
          </p:nvPr>
        </p:nvSpPr>
        <p:spPr>
          <a:xfrm>
            <a:off x="-1" y="1266825"/>
            <a:ext cx="239714" cy="2029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6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ver Option C" showMasterSp="0">
  <p:cSld name="*Cover Option C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200" name="Google Shape;20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7976" y="82331"/>
            <a:ext cx="1557337" cy="56102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4"/>
          <p:cNvSpPr txBox="1"/>
          <p:nvPr>
            <p:ph idx="1" type="body"/>
          </p:nvPr>
        </p:nvSpPr>
        <p:spPr>
          <a:xfrm>
            <a:off x="469901" y="3709174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64"/>
          <p:cNvSpPr txBox="1"/>
          <p:nvPr>
            <p:ph idx="2" type="body"/>
          </p:nvPr>
        </p:nvSpPr>
        <p:spPr>
          <a:xfrm>
            <a:off x="469901" y="3992251"/>
            <a:ext cx="2692871" cy="560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64"/>
          <p:cNvSpPr txBox="1"/>
          <p:nvPr>
            <p:ph idx="3" type="body"/>
          </p:nvPr>
        </p:nvSpPr>
        <p:spPr>
          <a:xfrm>
            <a:off x="3417372" y="3709174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64"/>
          <p:cNvSpPr txBox="1"/>
          <p:nvPr>
            <p:ph idx="4" type="body"/>
          </p:nvPr>
        </p:nvSpPr>
        <p:spPr>
          <a:xfrm>
            <a:off x="3417372" y="3992251"/>
            <a:ext cx="2692871" cy="560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64"/>
          <p:cNvSpPr/>
          <p:nvPr>
            <p:ph idx="5" type="pic"/>
          </p:nvPr>
        </p:nvSpPr>
        <p:spPr>
          <a:xfrm>
            <a:off x="218127" y="674681"/>
            <a:ext cx="8925874" cy="207115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06" name="Google Shape;206;p64"/>
          <p:cNvSpPr txBox="1"/>
          <p:nvPr>
            <p:ph type="title"/>
          </p:nvPr>
        </p:nvSpPr>
        <p:spPr>
          <a:xfrm>
            <a:off x="469900" y="2794775"/>
            <a:ext cx="8452904" cy="64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sz="2800">
                <a:solidFill>
                  <a:srgbClr val="2324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64"/>
          <p:cNvSpPr txBox="1"/>
          <p:nvPr>
            <p:ph idx="6" type="body"/>
          </p:nvPr>
        </p:nvSpPr>
        <p:spPr>
          <a:xfrm>
            <a:off x="6360197" y="3709174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64"/>
          <p:cNvSpPr txBox="1"/>
          <p:nvPr>
            <p:ph idx="7" type="body"/>
          </p:nvPr>
        </p:nvSpPr>
        <p:spPr>
          <a:xfrm>
            <a:off x="6360197" y="3992251"/>
            <a:ext cx="2692871" cy="560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64"/>
          <p:cNvSpPr txBox="1"/>
          <p:nvPr>
            <p:ph idx="8" type="body"/>
          </p:nvPr>
        </p:nvSpPr>
        <p:spPr>
          <a:xfrm>
            <a:off x="469900" y="3441935"/>
            <a:ext cx="8484914" cy="248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64"/>
          <p:cNvSpPr txBox="1"/>
          <p:nvPr>
            <p:ph idx="9" type="body"/>
          </p:nvPr>
        </p:nvSpPr>
        <p:spPr>
          <a:xfrm>
            <a:off x="2" y="674680"/>
            <a:ext cx="224589" cy="2071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64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4"/>
          <p:cNvSpPr txBox="1"/>
          <p:nvPr>
            <p:ph idx="13" type="body"/>
          </p:nvPr>
        </p:nvSpPr>
        <p:spPr>
          <a:xfrm>
            <a:off x="503238" y="300961"/>
            <a:ext cx="5984648" cy="3310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 cap="none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64"/>
          <p:cNvSpPr txBox="1"/>
          <p:nvPr>
            <p:ph idx="14" type="body"/>
          </p:nvPr>
        </p:nvSpPr>
        <p:spPr>
          <a:xfrm>
            <a:off x="6360197" y="4570711"/>
            <a:ext cx="2692872" cy="3865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4" name="Google Shape;21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ver Option D" showMasterSp="0">
  <p:cSld name="*Cover Option D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216" name="Google Shape;21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7976" y="170633"/>
            <a:ext cx="1557337" cy="56102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65"/>
          <p:cNvSpPr txBox="1"/>
          <p:nvPr>
            <p:ph idx="1" type="body"/>
          </p:nvPr>
        </p:nvSpPr>
        <p:spPr>
          <a:xfrm>
            <a:off x="469901" y="3436223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65"/>
          <p:cNvSpPr txBox="1"/>
          <p:nvPr>
            <p:ph idx="2" type="body"/>
          </p:nvPr>
        </p:nvSpPr>
        <p:spPr>
          <a:xfrm>
            <a:off x="469901" y="3719301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65"/>
          <p:cNvSpPr txBox="1"/>
          <p:nvPr>
            <p:ph idx="3" type="body"/>
          </p:nvPr>
        </p:nvSpPr>
        <p:spPr>
          <a:xfrm>
            <a:off x="3417372" y="3436223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65"/>
          <p:cNvSpPr txBox="1"/>
          <p:nvPr>
            <p:ph idx="4" type="body"/>
          </p:nvPr>
        </p:nvSpPr>
        <p:spPr>
          <a:xfrm>
            <a:off x="3417372" y="3719301"/>
            <a:ext cx="2692871" cy="560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65"/>
          <p:cNvSpPr/>
          <p:nvPr>
            <p:ph idx="5" type="pic"/>
          </p:nvPr>
        </p:nvSpPr>
        <p:spPr>
          <a:xfrm>
            <a:off x="218127" y="1261205"/>
            <a:ext cx="8925874" cy="207115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2" name="Google Shape;222;p65"/>
          <p:cNvSpPr txBox="1"/>
          <p:nvPr>
            <p:ph type="title"/>
          </p:nvPr>
        </p:nvSpPr>
        <p:spPr>
          <a:xfrm>
            <a:off x="469901" y="82770"/>
            <a:ext cx="6776128" cy="8394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sz="2800">
                <a:solidFill>
                  <a:srgbClr val="2324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65"/>
          <p:cNvSpPr txBox="1"/>
          <p:nvPr>
            <p:ph idx="6" type="body"/>
          </p:nvPr>
        </p:nvSpPr>
        <p:spPr>
          <a:xfrm>
            <a:off x="6360197" y="3436223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65"/>
          <p:cNvSpPr txBox="1"/>
          <p:nvPr>
            <p:ph idx="7" type="body"/>
          </p:nvPr>
        </p:nvSpPr>
        <p:spPr>
          <a:xfrm>
            <a:off x="6360197" y="3719301"/>
            <a:ext cx="2692871" cy="560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65"/>
          <p:cNvSpPr txBox="1"/>
          <p:nvPr>
            <p:ph idx="8" type="body"/>
          </p:nvPr>
        </p:nvSpPr>
        <p:spPr>
          <a:xfrm>
            <a:off x="469900" y="922195"/>
            <a:ext cx="8484914" cy="248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65"/>
          <p:cNvSpPr txBox="1"/>
          <p:nvPr>
            <p:ph idx="9" type="body"/>
          </p:nvPr>
        </p:nvSpPr>
        <p:spPr>
          <a:xfrm>
            <a:off x="2" y="1261204"/>
            <a:ext cx="224589" cy="2071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65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5"/>
          <p:cNvSpPr txBox="1"/>
          <p:nvPr>
            <p:ph idx="13" type="body"/>
          </p:nvPr>
        </p:nvSpPr>
        <p:spPr>
          <a:xfrm>
            <a:off x="6360197" y="4570711"/>
            <a:ext cx="2692872" cy="3865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9" name="Google Shape;2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 - Full Frame" showMasterSp="0">
  <p:cSld name="*Pic - Full Frame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6"/>
          <p:cNvSpPr/>
          <p:nvPr>
            <p:ph idx="2" type="pic"/>
          </p:nvPr>
        </p:nvSpPr>
        <p:spPr>
          <a:xfrm>
            <a:off x="218127" y="6978"/>
            <a:ext cx="892587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2" name="Google Shape;232;p66"/>
          <p:cNvSpPr txBox="1"/>
          <p:nvPr>
            <p:ph idx="1" type="body"/>
          </p:nvPr>
        </p:nvSpPr>
        <p:spPr>
          <a:xfrm>
            <a:off x="0" y="3581400"/>
            <a:ext cx="9144000" cy="1562100"/>
          </a:xfrm>
          <a:prstGeom prst="rect">
            <a:avLst/>
          </a:prstGeom>
          <a:solidFill>
            <a:schemeClr val="dk2">
              <a:alpha val="90588"/>
            </a:schemeClr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66"/>
          <p:cNvSpPr txBox="1"/>
          <p:nvPr>
            <p:ph type="title"/>
          </p:nvPr>
        </p:nvSpPr>
        <p:spPr>
          <a:xfrm>
            <a:off x="469901" y="3782231"/>
            <a:ext cx="8321040" cy="1030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66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66"/>
          <p:cNvSpPr txBox="1"/>
          <p:nvPr>
            <p:ph idx="3" type="body"/>
          </p:nvPr>
        </p:nvSpPr>
        <p:spPr>
          <a:xfrm>
            <a:off x="0" y="-2"/>
            <a:ext cx="228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66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 - ONE Image" showMasterSp="0">
  <p:cSld name="*Pic - ONE Image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7"/>
          <p:cNvSpPr txBox="1"/>
          <p:nvPr>
            <p:ph idx="1" type="body"/>
          </p:nvPr>
        </p:nvSpPr>
        <p:spPr>
          <a:xfrm>
            <a:off x="0" y="2742091"/>
            <a:ext cx="9144000" cy="24014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67"/>
          <p:cNvSpPr txBox="1"/>
          <p:nvPr>
            <p:ph idx="2" type="body"/>
          </p:nvPr>
        </p:nvSpPr>
        <p:spPr>
          <a:xfrm>
            <a:off x="469900" y="3893639"/>
            <a:ext cx="8434552" cy="135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67"/>
          <p:cNvSpPr/>
          <p:nvPr>
            <p:ph idx="3" type="pic"/>
          </p:nvPr>
        </p:nvSpPr>
        <p:spPr>
          <a:xfrm>
            <a:off x="218127" y="-1"/>
            <a:ext cx="8925873" cy="274201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1" name="Google Shape;241;p67"/>
          <p:cNvSpPr txBox="1"/>
          <p:nvPr>
            <p:ph type="title"/>
          </p:nvPr>
        </p:nvSpPr>
        <p:spPr>
          <a:xfrm>
            <a:off x="469900" y="3265038"/>
            <a:ext cx="8674100" cy="590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67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67"/>
          <p:cNvSpPr txBox="1"/>
          <p:nvPr>
            <p:ph idx="4" type="body"/>
          </p:nvPr>
        </p:nvSpPr>
        <p:spPr>
          <a:xfrm>
            <a:off x="0" y="-2"/>
            <a:ext cx="228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67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 - TWO images" showMasterSp="0">
  <p:cSld name="*Pic - TWO images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8"/>
          <p:cNvSpPr txBox="1"/>
          <p:nvPr>
            <p:ph idx="1" type="body"/>
          </p:nvPr>
        </p:nvSpPr>
        <p:spPr>
          <a:xfrm>
            <a:off x="0" y="2742091"/>
            <a:ext cx="9144000" cy="24014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68"/>
          <p:cNvSpPr/>
          <p:nvPr>
            <p:ph idx="2" type="pic"/>
          </p:nvPr>
        </p:nvSpPr>
        <p:spPr>
          <a:xfrm>
            <a:off x="218127" y="0"/>
            <a:ext cx="4480560" cy="274796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48" name="Google Shape;248;p68"/>
          <p:cNvSpPr/>
          <p:nvPr>
            <p:ph idx="3" type="pic"/>
          </p:nvPr>
        </p:nvSpPr>
        <p:spPr>
          <a:xfrm>
            <a:off x="4682525" y="0"/>
            <a:ext cx="4480560" cy="27479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9" name="Google Shape;249;p68"/>
          <p:cNvSpPr txBox="1"/>
          <p:nvPr>
            <p:ph type="title"/>
          </p:nvPr>
        </p:nvSpPr>
        <p:spPr>
          <a:xfrm>
            <a:off x="469900" y="3255513"/>
            <a:ext cx="8674100" cy="590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68"/>
          <p:cNvSpPr txBox="1"/>
          <p:nvPr>
            <p:ph idx="4" type="body"/>
          </p:nvPr>
        </p:nvSpPr>
        <p:spPr>
          <a:xfrm>
            <a:off x="469900" y="3884114"/>
            <a:ext cx="8434552" cy="135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68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68"/>
          <p:cNvSpPr txBox="1"/>
          <p:nvPr>
            <p:ph idx="5" type="body"/>
          </p:nvPr>
        </p:nvSpPr>
        <p:spPr>
          <a:xfrm>
            <a:off x="0" y="-2"/>
            <a:ext cx="228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68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 - THREE Images" showMasterSp="0">
  <p:cSld name="*Pic - THREE Images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9"/>
          <p:cNvSpPr txBox="1"/>
          <p:nvPr>
            <p:ph idx="1" type="body"/>
          </p:nvPr>
        </p:nvSpPr>
        <p:spPr>
          <a:xfrm>
            <a:off x="0" y="2742091"/>
            <a:ext cx="9144000" cy="24014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69"/>
          <p:cNvSpPr/>
          <p:nvPr>
            <p:ph idx="2" type="pic"/>
          </p:nvPr>
        </p:nvSpPr>
        <p:spPr>
          <a:xfrm>
            <a:off x="218127" y="0"/>
            <a:ext cx="2990088" cy="275523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7" name="Google Shape;257;p69"/>
          <p:cNvSpPr/>
          <p:nvPr>
            <p:ph idx="3" type="pic"/>
          </p:nvPr>
        </p:nvSpPr>
        <p:spPr>
          <a:xfrm>
            <a:off x="3194237" y="0"/>
            <a:ext cx="2990088" cy="275523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58" name="Google Shape;258;p69"/>
          <p:cNvSpPr/>
          <p:nvPr>
            <p:ph idx="4" type="pic"/>
          </p:nvPr>
        </p:nvSpPr>
        <p:spPr>
          <a:xfrm>
            <a:off x="6186112" y="0"/>
            <a:ext cx="2957888" cy="275523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9" name="Google Shape;259;p69"/>
          <p:cNvSpPr txBox="1"/>
          <p:nvPr>
            <p:ph idx="5" type="body"/>
          </p:nvPr>
        </p:nvSpPr>
        <p:spPr>
          <a:xfrm>
            <a:off x="469900" y="3893639"/>
            <a:ext cx="8434552" cy="135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69"/>
          <p:cNvSpPr txBox="1"/>
          <p:nvPr>
            <p:ph type="title"/>
          </p:nvPr>
        </p:nvSpPr>
        <p:spPr>
          <a:xfrm>
            <a:off x="469900" y="3265038"/>
            <a:ext cx="8674100" cy="590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9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69"/>
          <p:cNvSpPr txBox="1"/>
          <p:nvPr>
            <p:ph idx="6" type="body"/>
          </p:nvPr>
        </p:nvSpPr>
        <p:spPr>
          <a:xfrm>
            <a:off x="0" y="-2"/>
            <a:ext cx="228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69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 - FOUR Images" showMasterSp="0">
  <p:cSld name="*Pic - FOUR Images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0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70"/>
          <p:cNvSpPr/>
          <p:nvPr>
            <p:ph idx="2" type="pic"/>
          </p:nvPr>
        </p:nvSpPr>
        <p:spPr>
          <a:xfrm>
            <a:off x="218127" y="1240631"/>
            <a:ext cx="2240280" cy="16787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67" name="Google Shape;267;p70"/>
          <p:cNvSpPr/>
          <p:nvPr>
            <p:ph idx="3" type="pic"/>
          </p:nvPr>
        </p:nvSpPr>
        <p:spPr>
          <a:xfrm>
            <a:off x="2453235" y="1240631"/>
            <a:ext cx="2240280" cy="167871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68" name="Google Shape;268;p70"/>
          <p:cNvSpPr/>
          <p:nvPr>
            <p:ph idx="4" type="pic"/>
          </p:nvPr>
        </p:nvSpPr>
        <p:spPr>
          <a:xfrm>
            <a:off x="4688341" y="1240631"/>
            <a:ext cx="2240280" cy="16787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69" name="Google Shape;269;p70"/>
          <p:cNvSpPr/>
          <p:nvPr>
            <p:ph idx="5" type="pic"/>
          </p:nvPr>
        </p:nvSpPr>
        <p:spPr>
          <a:xfrm>
            <a:off x="6906022" y="1240631"/>
            <a:ext cx="2240280" cy="167871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70" name="Google Shape;270;p70"/>
          <p:cNvSpPr txBox="1"/>
          <p:nvPr>
            <p:ph idx="6" type="body"/>
          </p:nvPr>
        </p:nvSpPr>
        <p:spPr>
          <a:xfrm>
            <a:off x="469900" y="3484064"/>
            <a:ext cx="8434552" cy="135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70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70"/>
          <p:cNvSpPr txBox="1"/>
          <p:nvPr>
            <p:ph idx="7" type="body"/>
          </p:nvPr>
        </p:nvSpPr>
        <p:spPr>
          <a:xfrm>
            <a:off x="218128" y="2948823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70"/>
          <p:cNvSpPr txBox="1"/>
          <p:nvPr>
            <p:ph idx="8" type="body"/>
          </p:nvPr>
        </p:nvSpPr>
        <p:spPr>
          <a:xfrm>
            <a:off x="2442595" y="2948823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70"/>
          <p:cNvSpPr txBox="1"/>
          <p:nvPr>
            <p:ph idx="9" type="body"/>
          </p:nvPr>
        </p:nvSpPr>
        <p:spPr>
          <a:xfrm>
            <a:off x="4681064" y="2948823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70"/>
          <p:cNvSpPr txBox="1"/>
          <p:nvPr>
            <p:ph idx="13" type="body"/>
          </p:nvPr>
        </p:nvSpPr>
        <p:spPr>
          <a:xfrm>
            <a:off x="6905532" y="2948823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70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70"/>
          <p:cNvSpPr txBox="1"/>
          <p:nvPr>
            <p:ph idx="11" type="ftr"/>
          </p:nvPr>
        </p:nvSpPr>
        <p:spPr>
          <a:xfrm>
            <a:off x="0" y="-1"/>
            <a:ext cx="22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70"/>
          <p:cNvSpPr txBox="1"/>
          <p:nvPr>
            <p:ph idx="14" type="body"/>
          </p:nvPr>
        </p:nvSpPr>
        <p:spPr>
          <a:xfrm>
            <a:off x="0" y="-2"/>
            <a:ext cx="228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7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726732410e_0_837"/>
          <p:cNvSpPr txBox="1"/>
          <p:nvPr>
            <p:ph type="title"/>
          </p:nvPr>
        </p:nvSpPr>
        <p:spPr>
          <a:xfrm>
            <a:off x="457201" y="358378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2726732410e_0_837"/>
          <p:cNvSpPr txBox="1"/>
          <p:nvPr>
            <p:ph idx="1" type="body"/>
          </p:nvPr>
        </p:nvSpPr>
        <p:spPr>
          <a:xfrm>
            <a:off x="457201" y="1393826"/>
            <a:ext cx="83730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g2726732410e_0_83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g2726732410e_0_83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g2726732410e_0_837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itle and Content">
  <p:cSld name="*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457201" y="1408346"/>
            <a:ext cx="8372901" cy="3317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2" type="body"/>
          </p:nvPr>
        </p:nvSpPr>
        <p:spPr>
          <a:xfrm>
            <a:off x="457201" y="100991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Section Break" showMasterSp="0">
  <p:cSld name="*Section Brea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39" name="Google Shape;3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9754" y="4562475"/>
            <a:ext cx="1540844" cy="555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erial view of Argonne with APS in front 5730-00068.jpg" id="40" name="Google Shape;40;p35"/>
          <p:cNvPicPr preferRelativeResize="0"/>
          <p:nvPr/>
        </p:nvPicPr>
        <p:blipFill rotWithShape="1">
          <a:blip r:embed="rId3">
            <a:alphaModFix/>
          </a:blip>
          <a:srcRect b="7134" l="0" r="0" t="10681"/>
          <a:stretch/>
        </p:blipFill>
        <p:spPr>
          <a:xfrm>
            <a:off x="0" y="0"/>
            <a:ext cx="9144000" cy="44886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5"/>
          <p:cNvSpPr txBox="1"/>
          <p:nvPr>
            <p:ph idx="1" type="body"/>
          </p:nvPr>
        </p:nvSpPr>
        <p:spPr>
          <a:xfrm>
            <a:off x="0" y="-10684"/>
            <a:ext cx="9143999" cy="4499372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200" lIns="4572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2" name="Google Shape;4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ver Option A" showMasterSp="0">
  <p:cSld name="*Cover Option A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 txBox="1"/>
          <p:nvPr>
            <p:ph idx="1" type="body"/>
          </p:nvPr>
        </p:nvSpPr>
        <p:spPr>
          <a:xfrm>
            <a:off x="468796" y="574696"/>
            <a:ext cx="5685350" cy="3046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800"/>
              <a:buNone/>
              <a:defRPr b="1" sz="18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C:\Users\amiesen\Desktop\anlrgbpptlogo.png" id="45" name="Google Shape;4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77314" y="408441"/>
            <a:ext cx="1786846" cy="6437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4"/>
          <p:cNvSpPr/>
          <p:nvPr>
            <p:ph idx="2" type="pic"/>
          </p:nvPr>
        </p:nvSpPr>
        <p:spPr>
          <a:xfrm>
            <a:off x="4863726" y="1266825"/>
            <a:ext cx="4280275" cy="202996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7" name="Google Shape;47;p34"/>
          <p:cNvSpPr txBox="1"/>
          <p:nvPr>
            <p:ph type="title"/>
          </p:nvPr>
        </p:nvSpPr>
        <p:spPr>
          <a:xfrm>
            <a:off x="1" y="1266825"/>
            <a:ext cx="4863724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457200" spcFirstLastPara="1" rIns="91425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3" type="body"/>
          </p:nvPr>
        </p:nvSpPr>
        <p:spPr>
          <a:xfrm>
            <a:off x="-1" y="1266825"/>
            <a:ext cx="239714" cy="2029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4" type="body"/>
          </p:nvPr>
        </p:nvSpPr>
        <p:spPr>
          <a:xfrm>
            <a:off x="469901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4"/>
          <p:cNvSpPr txBox="1"/>
          <p:nvPr>
            <p:ph idx="5" type="body"/>
          </p:nvPr>
        </p:nvSpPr>
        <p:spPr>
          <a:xfrm>
            <a:off x="469901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6" type="body"/>
          </p:nvPr>
        </p:nvSpPr>
        <p:spPr>
          <a:xfrm>
            <a:off x="3417372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7" type="body"/>
          </p:nvPr>
        </p:nvSpPr>
        <p:spPr>
          <a:xfrm>
            <a:off x="3417372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8" type="body"/>
          </p:nvPr>
        </p:nvSpPr>
        <p:spPr>
          <a:xfrm>
            <a:off x="6360197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9" type="body"/>
          </p:nvPr>
        </p:nvSpPr>
        <p:spPr>
          <a:xfrm>
            <a:off x="6360197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13" type="body"/>
          </p:nvPr>
        </p:nvSpPr>
        <p:spPr>
          <a:xfrm>
            <a:off x="6360197" y="4570711"/>
            <a:ext cx="2692872" cy="3865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4"/>
          <p:cNvSpPr txBox="1"/>
          <p:nvPr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Suggested line of text (optional):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START WITH YES.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losing slide" showMasterSp="0">
  <p:cSld name="*Closing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59" name="Google Shape;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9754" y="4562475"/>
            <a:ext cx="1540844" cy="555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erial view of Argonne with APS in front 5730-00068.jpg" id="60" name="Google Shape;60;p37"/>
          <p:cNvPicPr preferRelativeResize="0"/>
          <p:nvPr/>
        </p:nvPicPr>
        <p:blipFill rotWithShape="1">
          <a:blip r:embed="rId3">
            <a:alphaModFix/>
          </a:blip>
          <a:srcRect b="7134" l="0" r="0" t="10681"/>
          <a:stretch/>
        </p:blipFill>
        <p:spPr>
          <a:xfrm>
            <a:off x="0" y="0"/>
            <a:ext cx="9144000" cy="448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7"/>
          <p:cNvSpPr txBox="1"/>
          <p:nvPr>
            <p:ph idx="1" type="body"/>
          </p:nvPr>
        </p:nvSpPr>
        <p:spPr>
          <a:xfrm>
            <a:off x="0" y="-10684"/>
            <a:ext cx="9143999" cy="4499372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200" lIns="4572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7"/>
          <p:cNvSpPr txBox="1"/>
          <p:nvPr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Suggested closing statement (optional):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START WITH YES.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END WITH THANK YOU.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YOU HAVE ANY BIG QUESTIONS?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itle Only">
  <p:cSld name="*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9"/>
          <p:cNvSpPr txBox="1"/>
          <p:nvPr>
            <p:ph type="title"/>
          </p:nvPr>
        </p:nvSpPr>
        <p:spPr>
          <a:xfrm>
            <a:off x="457201" y="367903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9"/>
          <p:cNvSpPr txBox="1"/>
          <p:nvPr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9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lumns-TWO w/boxed heads">
  <p:cSld name="*Columns-TWO w/boxed head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0"/>
          <p:cNvSpPr txBox="1"/>
          <p:nvPr>
            <p:ph idx="1" type="body"/>
          </p:nvPr>
        </p:nvSpPr>
        <p:spPr>
          <a:xfrm>
            <a:off x="460895" y="1840702"/>
            <a:ext cx="4114800" cy="287691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18287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2" type="body"/>
          </p:nvPr>
        </p:nvSpPr>
        <p:spPr>
          <a:xfrm>
            <a:off x="4714875" y="1840702"/>
            <a:ext cx="4114800" cy="287691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18287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3" type="body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18287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 cap="none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50"/>
          <p:cNvSpPr txBox="1"/>
          <p:nvPr>
            <p:ph idx="4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0"/>
          <p:cNvSpPr txBox="1"/>
          <p:nvPr>
            <p:ph idx="5" type="body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18287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 cap="none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10" name="Google Shape;10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11490" y="4799992"/>
            <a:ext cx="775768" cy="27946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3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" type="body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33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1" y="4827084"/>
            <a:ext cx="1418753" cy="1804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58.jpg"/><Relationship Id="rId5" Type="http://schemas.openxmlformats.org/officeDocument/2006/relationships/image" Target="../media/image27.png"/><Relationship Id="rId6" Type="http://schemas.openxmlformats.org/officeDocument/2006/relationships/image" Target="../media/image49.png"/><Relationship Id="rId7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18.jpg"/><Relationship Id="rId5" Type="http://schemas.openxmlformats.org/officeDocument/2006/relationships/image" Target="../media/image15.png"/><Relationship Id="rId6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48.png"/><Relationship Id="rId9" Type="http://schemas.openxmlformats.org/officeDocument/2006/relationships/image" Target="../media/image38.png"/><Relationship Id="rId5" Type="http://schemas.openxmlformats.org/officeDocument/2006/relationships/image" Target="../media/image58.jpg"/><Relationship Id="rId6" Type="http://schemas.openxmlformats.org/officeDocument/2006/relationships/image" Target="../media/image49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Relationship Id="rId11" Type="http://schemas.openxmlformats.org/officeDocument/2006/relationships/image" Target="../media/image43.png"/><Relationship Id="rId10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Relationship Id="rId5" Type="http://schemas.openxmlformats.org/officeDocument/2006/relationships/image" Target="../media/image48.png"/><Relationship Id="rId6" Type="http://schemas.openxmlformats.org/officeDocument/2006/relationships/image" Target="../media/image58.jpg"/><Relationship Id="rId7" Type="http://schemas.openxmlformats.org/officeDocument/2006/relationships/image" Target="../media/image49.png"/><Relationship Id="rId8" Type="http://schemas.openxmlformats.org/officeDocument/2006/relationships/image" Target="../media/image46.png"/><Relationship Id="rId11" Type="http://schemas.openxmlformats.org/officeDocument/2006/relationships/image" Target="../media/image54.png"/><Relationship Id="rId10" Type="http://schemas.openxmlformats.org/officeDocument/2006/relationships/image" Target="../media/image38.png"/><Relationship Id="rId13" Type="http://schemas.openxmlformats.org/officeDocument/2006/relationships/image" Target="../media/image53.png"/><Relationship Id="rId12" Type="http://schemas.openxmlformats.org/officeDocument/2006/relationships/image" Target="../media/image55.png"/><Relationship Id="rId1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13.png"/><Relationship Id="rId9" Type="http://schemas.openxmlformats.org/officeDocument/2006/relationships/image" Target="../media/image35.jpg"/><Relationship Id="rId5" Type="http://schemas.openxmlformats.org/officeDocument/2006/relationships/image" Target="../media/image19.png"/><Relationship Id="rId6" Type="http://schemas.openxmlformats.org/officeDocument/2006/relationships/image" Target="../media/image47.png"/><Relationship Id="rId7" Type="http://schemas.openxmlformats.org/officeDocument/2006/relationships/image" Target="../media/image31.png"/><Relationship Id="rId8" Type="http://schemas.openxmlformats.org/officeDocument/2006/relationships/image" Target="../media/image25.jpg"/><Relationship Id="rId11" Type="http://schemas.openxmlformats.org/officeDocument/2006/relationships/image" Target="../media/image17.jpg"/><Relationship Id="rId10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2726732410e_0_0"/>
          <p:cNvPicPr preferRelativeResize="0"/>
          <p:nvPr/>
        </p:nvPicPr>
        <p:blipFill rotWithShape="1">
          <a:blip r:embed="rId3">
            <a:alphaModFix/>
          </a:blip>
          <a:srcRect b="13163" l="0" r="0" t="1743"/>
          <a:stretch/>
        </p:blipFill>
        <p:spPr>
          <a:xfrm>
            <a:off x="1600" y="-29139"/>
            <a:ext cx="9142398" cy="517263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726732410e_0_0"/>
          <p:cNvSpPr/>
          <p:nvPr/>
        </p:nvSpPr>
        <p:spPr>
          <a:xfrm>
            <a:off x="-3198" y="-29139"/>
            <a:ext cx="9144000" cy="5172600"/>
          </a:xfrm>
          <a:prstGeom prst="rect">
            <a:avLst/>
          </a:prstGeom>
          <a:solidFill>
            <a:srgbClr val="353637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726732410e_0_0"/>
          <p:cNvSpPr txBox="1"/>
          <p:nvPr>
            <p:ph idx="1" type="body"/>
          </p:nvPr>
        </p:nvSpPr>
        <p:spPr>
          <a:xfrm>
            <a:off x="800" y="697102"/>
            <a:ext cx="9144000" cy="2547600"/>
          </a:xfrm>
          <a:prstGeom prst="rect">
            <a:avLst/>
          </a:prstGeom>
          <a:solidFill>
            <a:schemeClr val="accent5">
              <a:alpha val="38039"/>
            </a:schemeClr>
          </a:solidFill>
          <a:ln>
            <a:noFill/>
          </a:ln>
        </p:spPr>
        <p:txBody>
          <a:bodyPr anchorCtr="0" anchor="ctr" bIns="91425" lIns="457200" spcFirstLastPara="1" rIns="36575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/>
              <a:t>Community Research on Climate and Urban Science (CROCUS) Urban Integrated Field Laboratory</a:t>
            </a:r>
            <a:endParaRPr sz="28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br>
              <a:rPr lang="en-US" sz="2800"/>
            </a:br>
            <a:r>
              <a:rPr lang="en-US" sz="2800"/>
              <a:t>Instrumentation Intro</a:t>
            </a:r>
            <a:endParaRPr sz="4600"/>
          </a:p>
        </p:txBody>
      </p:sp>
      <p:pic>
        <p:nvPicPr>
          <p:cNvPr id="288" name="Google Shape;288;g2726732410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5530" y="4152275"/>
            <a:ext cx="2769394" cy="763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726732410e_0_0"/>
          <p:cNvSpPr txBox="1"/>
          <p:nvPr/>
        </p:nvSpPr>
        <p:spPr>
          <a:xfrm>
            <a:off x="397238" y="327792"/>
            <a:ext cx="58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Community Research On Climate and Urban Science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726732410e_0_0"/>
          <p:cNvSpPr txBox="1"/>
          <p:nvPr/>
        </p:nvSpPr>
        <p:spPr>
          <a:xfrm>
            <a:off x="139550" y="3522025"/>
            <a:ext cx="53229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CROCUS Measurement Strategy Team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Joe O’Brien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Scott Collis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Paytsar Muradyan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Max Grover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Matt Tuftedal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Dimitrios Fytanidis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Robert Jackson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Greg Anderson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Pete Beckman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Bhupendra Raut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Rajesh Sankaran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Sean Shahkarami</a:t>
            </a: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Argonne National Laboratory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Northwestern University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baseline="3000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Northeastern Illinois University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3242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31c2312d4_0_269"/>
          <p:cNvSpPr txBox="1"/>
          <p:nvPr>
            <p:ph idx="1" type="body"/>
          </p:nvPr>
        </p:nvSpPr>
        <p:spPr>
          <a:xfrm>
            <a:off x="0" y="-10684"/>
            <a:ext cx="9144000" cy="4499400"/>
          </a:xfrm>
          <a:prstGeom prst="rect">
            <a:avLst/>
          </a:prstGeom>
          <a:solidFill>
            <a:schemeClr val="accent2">
              <a:alpha val="89800"/>
            </a:schemeClr>
          </a:solidFill>
          <a:ln>
            <a:noFill/>
          </a:ln>
        </p:spPr>
        <p:txBody>
          <a:bodyPr anchorCtr="0" anchor="ctr" bIns="457200" lIns="4572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CROCUS METEOROLOGICAL SENSOR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31c2312d4_0_273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g2731c2312d4_0_273"/>
          <p:cNvSpPr txBox="1"/>
          <p:nvPr>
            <p:ph idx="1" type="body"/>
          </p:nvPr>
        </p:nvSpPr>
        <p:spPr>
          <a:xfrm>
            <a:off x="457201" y="1030288"/>
            <a:ext cx="8373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</a:pPr>
            <a:r>
              <a:rPr lang="en-US"/>
              <a:t>Vaisala WXT536</a:t>
            </a:r>
            <a:endParaRPr/>
          </a:p>
        </p:txBody>
      </p:sp>
      <p:sp>
        <p:nvSpPr>
          <p:cNvPr id="388" name="Google Shape;388;g2731c2312d4_0_273"/>
          <p:cNvSpPr txBox="1"/>
          <p:nvPr>
            <p:ph idx="2" type="body"/>
          </p:nvPr>
        </p:nvSpPr>
        <p:spPr>
          <a:xfrm>
            <a:off x="457199" y="1428723"/>
            <a:ext cx="49932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173037" lvl="0" marL="173037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</a:pPr>
            <a:r>
              <a:rPr lang="en-US"/>
              <a:t>Specifications:</a:t>
            </a:r>
            <a:endParaRPr/>
          </a:p>
          <a:p>
            <a:pPr indent="-1730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1.54 lbs (0.7 kg)</a:t>
            </a:r>
            <a:endParaRPr/>
          </a:p>
          <a:p>
            <a:pPr indent="-1730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4.52” x 4.48” x 9.37” </a:t>
            </a:r>
            <a:endParaRPr/>
          </a:p>
          <a:p>
            <a:pPr indent="-1730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Operating power: </a:t>
            </a:r>
            <a:endParaRPr/>
          </a:p>
          <a:p>
            <a:pPr indent="-128587" lvl="2" marL="627062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</a:pPr>
            <a:r>
              <a:rPr lang="en-US"/>
              <a:t>6 – 24 VDC (1.5mA at 12 VDC)</a:t>
            </a:r>
            <a:endParaRPr/>
          </a:p>
          <a:p>
            <a:pPr indent="-1730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Heating power: </a:t>
            </a:r>
            <a:endParaRPr/>
          </a:p>
          <a:p>
            <a:pPr indent="-128587" lvl="2" marL="627062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</a:pPr>
            <a:r>
              <a:rPr lang="en-US"/>
              <a:t>12 – 24 VDC (1.1A at 12VDC)</a:t>
            </a:r>
            <a:endParaRPr/>
          </a:p>
          <a:p>
            <a:pPr indent="-173037" lvl="0" marL="173037" rtl="0" algn="l"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</a:pPr>
            <a:r>
              <a:rPr lang="en-US"/>
              <a:t>Interface:</a:t>
            </a:r>
            <a:endParaRPr/>
          </a:p>
          <a:p>
            <a:pPr indent="-1730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ASCII polled via serial communication</a:t>
            </a:r>
            <a:endParaRPr/>
          </a:p>
          <a:p>
            <a:pPr indent="-128587" lvl="2" marL="627062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</a:pPr>
            <a:r>
              <a:rPr lang="en-US"/>
              <a:t>RS-232, RS-485, RS-422 options</a:t>
            </a:r>
            <a:endParaRPr/>
          </a:p>
          <a:p>
            <a:pPr indent="-587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89" name="Google Shape;389;g2731c2312d4_0_273"/>
          <p:cNvSpPr txBox="1"/>
          <p:nvPr>
            <p:ph idx="3" type="body"/>
          </p:nvPr>
        </p:nvSpPr>
        <p:spPr>
          <a:xfrm>
            <a:off x="6096000" y="1418007"/>
            <a:ext cx="26280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58737" lvl="0" marL="173037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90" name="Google Shape;390;g2731c2312d4_0_273"/>
          <p:cNvSpPr txBox="1"/>
          <p:nvPr>
            <p:ph type="title"/>
          </p:nvPr>
        </p:nvSpPr>
        <p:spPr>
          <a:xfrm>
            <a:off x="457201" y="358378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VAISALA WEATHER TRANSMITTER</a:t>
            </a:r>
            <a:endParaRPr/>
          </a:p>
        </p:txBody>
      </p:sp>
      <p:pic>
        <p:nvPicPr>
          <p:cNvPr id="391" name="Google Shape;391;g2731c2312d4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819994" y="1819925"/>
            <a:ext cx="3318805" cy="248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31c2312d4_0_282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g2731c2312d4_0_282"/>
          <p:cNvSpPr txBox="1"/>
          <p:nvPr>
            <p:ph idx="1" type="body"/>
          </p:nvPr>
        </p:nvSpPr>
        <p:spPr>
          <a:xfrm>
            <a:off x="457199" y="788156"/>
            <a:ext cx="8373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</a:pPr>
            <a:r>
              <a:rPr lang="en-US"/>
              <a:t>Vaisala WXT536</a:t>
            </a:r>
            <a:endParaRPr/>
          </a:p>
        </p:txBody>
      </p:sp>
      <p:sp>
        <p:nvSpPr>
          <p:cNvPr id="399" name="Google Shape;399;g2731c2312d4_0_282"/>
          <p:cNvSpPr txBox="1"/>
          <p:nvPr>
            <p:ph idx="2" type="body"/>
          </p:nvPr>
        </p:nvSpPr>
        <p:spPr>
          <a:xfrm>
            <a:off x="457199" y="1428723"/>
            <a:ext cx="49932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587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</a:pPr>
            <a:r>
              <a:t/>
            </a:r>
            <a:endParaRPr/>
          </a:p>
          <a:p>
            <a:pPr indent="-587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00" name="Google Shape;400;g2731c2312d4_0_282"/>
          <p:cNvSpPr txBox="1"/>
          <p:nvPr>
            <p:ph idx="3" type="body"/>
          </p:nvPr>
        </p:nvSpPr>
        <p:spPr>
          <a:xfrm>
            <a:off x="6096000" y="1418007"/>
            <a:ext cx="26280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58737" lvl="0" marL="173037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01" name="Google Shape;401;g2731c2312d4_0_282"/>
          <p:cNvSpPr txBox="1"/>
          <p:nvPr>
            <p:ph type="title"/>
          </p:nvPr>
        </p:nvSpPr>
        <p:spPr>
          <a:xfrm>
            <a:off x="457199" y="97556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VAISALA WEATHER TRANSMITTER</a:t>
            </a:r>
            <a:endParaRPr/>
          </a:p>
        </p:txBody>
      </p:sp>
      <p:pic>
        <p:nvPicPr>
          <p:cNvPr id="402" name="Google Shape;402;g2731c2312d4_0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750573" y="1473280"/>
            <a:ext cx="3318805" cy="24891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g2731c2312d4_0_282"/>
          <p:cNvGraphicFramePr/>
          <p:nvPr/>
        </p:nvGraphicFramePr>
        <p:xfrm>
          <a:off x="457199" y="11438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{569D9302-91EF-4EA4-80EE-E4F04E0CE387}</a:tableStyleId>
              </a:tblPr>
              <a:tblGrid>
                <a:gridCol w="1810650"/>
                <a:gridCol w="1810650"/>
                <a:gridCol w="1810650"/>
              </a:tblGrid>
              <a:tr h="46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Measurement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Range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6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Pressure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600 – 1100 hPa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±1 hPa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6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Temperature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-60 to +140℉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±0.54 ℉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6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Relative Humidity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 to 100 %RH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±3% - 5% RH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6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Wind Speed and Direction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 – 60 m/s</a:t>
                      </a:r>
                      <a:br>
                        <a:rPr lang="en-US" sz="1800" u="none" cap="none" strike="noStrike"/>
                      </a:br>
                      <a:r>
                        <a:rPr lang="en-US" sz="1800" u="none" cap="none" strike="noStrike"/>
                        <a:t>0 – 360°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3% at 10 m/s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6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Rainfall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 – 200 mm/h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”better than 5%”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31c2312d4_0_293"/>
          <p:cNvSpPr txBox="1"/>
          <p:nvPr>
            <p:ph idx="1" type="body"/>
          </p:nvPr>
        </p:nvSpPr>
        <p:spPr>
          <a:xfrm>
            <a:off x="0" y="-10684"/>
            <a:ext cx="9144000" cy="4499400"/>
          </a:xfrm>
          <a:prstGeom prst="rect">
            <a:avLst/>
          </a:prstGeom>
          <a:solidFill>
            <a:schemeClr val="accent2">
              <a:alpha val="89800"/>
            </a:schemeClr>
          </a:solidFill>
          <a:ln>
            <a:noFill/>
          </a:ln>
        </p:spPr>
        <p:txBody>
          <a:bodyPr anchorCtr="0" anchor="ctr" bIns="457200" lIns="4572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CROCUS AIR QUALITY SENSOR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31c2312d4_0_297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g2731c2312d4_0_297"/>
          <p:cNvSpPr txBox="1"/>
          <p:nvPr>
            <p:ph idx="1" type="body"/>
          </p:nvPr>
        </p:nvSpPr>
        <p:spPr>
          <a:xfrm>
            <a:off x="457201" y="1030288"/>
            <a:ext cx="8373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</a:pPr>
            <a:r>
              <a:rPr lang="en-US"/>
              <a:t>VAISALA AQT530</a:t>
            </a:r>
            <a:endParaRPr/>
          </a:p>
        </p:txBody>
      </p:sp>
      <p:sp>
        <p:nvSpPr>
          <p:cNvPr id="415" name="Google Shape;415;g2731c2312d4_0_297"/>
          <p:cNvSpPr txBox="1"/>
          <p:nvPr>
            <p:ph idx="2" type="body"/>
          </p:nvPr>
        </p:nvSpPr>
        <p:spPr>
          <a:xfrm>
            <a:off x="457199" y="1428723"/>
            <a:ext cx="5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173037" lvl="0" marL="173037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</a:pPr>
            <a:r>
              <a:rPr lang="en-US"/>
              <a:t>Specifications:</a:t>
            </a:r>
            <a:endParaRPr/>
          </a:p>
          <a:p>
            <a:pPr indent="-1730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5.29 lbs (2.4 kg)</a:t>
            </a:r>
            <a:endParaRPr/>
          </a:p>
          <a:p>
            <a:pPr indent="-1730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13.19” x 5.24”</a:t>
            </a:r>
            <a:endParaRPr/>
          </a:p>
          <a:p>
            <a:pPr indent="-1730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Operating power: </a:t>
            </a:r>
            <a:endParaRPr/>
          </a:p>
          <a:p>
            <a:pPr indent="-128587" lvl="2" marL="627062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</a:pPr>
            <a:r>
              <a:rPr lang="en-US"/>
              <a:t>10 – 25 VDC (1.0A at 10 VDC)</a:t>
            </a:r>
            <a:endParaRPr/>
          </a:p>
          <a:p>
            <a:pPr indent="-173037" lvl="0" marL="173037" rtl="0" algn="l"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</a:pPr>
            <a:r>
              <a:rPr lang="en-US"/>
              <a:t>Interface:</a:t>
            </a:r>
            <a:endParaRPr/>
          </a:p>
          <a:p>
            <a:pPr indent="-1730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ASCII via serial communication</a:t>
            </a:r>
            <a:endParaRPr/>
          </a:p>
          <a:p>
            <a:pPr indent="-128587" lvl="2" marL="627062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</a:pPr>
            <a:r>
              <a:rPr lang="en-US"/>
              <a:t>RS-485</a:t>
            </a:r>
            <a:endParaRPr/>
          </a:p>
          <a:p>
            <a:pPr indent="-173037" lvl="0" marL="173037" rtl="0" algn="l"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</a:pPr>
            <a:r>
              <a:rPr lang="en-US"/>
              <a:t>Important to note:</a:t>
            </a:r>
            <a:endParaRPr/>
          </a:p>
          <a:p>
            <a:pPr indent="-173037" lvl="1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Gas and Particle Sensors are separate</a:t>
            </a:r>
            <a:endParaRPr/>
          </a:p>
          <a:p>
            <a:pPr indent="-128587" lvl="2" marL="627062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</a:pPr>
            <a:r>
              <a:rPr lang="en-US"/>
              <a:t>Different reporting intervals</a:t>
            </a:r>
            <a:endParaRPr/>
          </a:p>
        </p:txBody>
      </p:sp>
      <p:sp>
        <p:nvSpPr>
          <p:cNvPr id="416" name="Google Shape;416;g2731c2312d4_0_297"/>
          <p:cNvSpPr txBox="1"/>
          <p:nvPr>
            <p:ph idx="3" type="body"/>
          </p:nvPr>
        </p:nvSpPr>
        <p:spPr>
          <a:xfrm>
            <a:off x="6291942" y="1418007"/>
            <a:ext cx="24321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58737" lvl="0" marL="173037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17" name="Google Shape;417;g2731c2312d4_0_297"/>
          <p:cNvSpPr txBox="1"/>
          <p:nvPr>
            <p:ph type="title"/>
          </p:nvPr>
        </p:nvSpPr>
        <p:spPr>
          <a:xfrm>
            <a:off x="457201" y="358378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VAISALA AIR QUALITY TRANSMITTER</a:t>
            </a:r>
            <a:endParaRPr/>
          </a:p>
        </p:txBody>
      </p:sp>
      <p:pic>
        <p:nvPicPr>
          <p:cNvPr id="418" name="Google Shape;418;g2731c2312d4_0_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2209" y="1092344"/>
            <a:ext cx="2488893" cy="371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731c2312d4_0_306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g2731c2312d4_0_306"/>
          <p:cNvSpPr txBox="1"/>
          <p:nvPr>
            <p:ph idx="1" type="body"/>
          </p:nvPr>
        </p:nvSpPr>
        <p:spPr>
          <a:xfrm>
            <a:off x="470805" y="695819"/>
            <a:ext cx="8373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</a:pPr>
            <a:r>
              <a:rPr lang="en-US"/>
              <a:t>VAISALA AQT530</a:t>
            </a:r>
            <a:endParaRPr/>
          </a:p>
        </p:txBody>
      </p:sp>
      <p:sp>
        <p:nvSpPr>
          <p:cNvPr id="426" name="Google Shape;426;g2731c2312d4_0_306"/>
          <p:cNvSpPr txBox="1"/>
          <p:nvPr>
            <p:ph idx="2" type="body"/>
          </p:nvPr>
        </p:nvSpPr>
        <p:spPr>
          <a:xfrm>
            <a:off x="457199" y="1428723"/>
            <a:ext cx="5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58737" lvl="0" marL="173037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27" name="Google Shape;427;g2731c2312d4_0_306"/>
          <p:cNvSpPr txBox="1"/>
          <p:nvPr>
            <p:ph idx="3" type="body"/>
          </p:nvPr>
        </p:nvSpPr>
        <p:spPr>
          <a:xfrm>
            <a:off x="6291942" y="1418007"/>
            <a:ext cx="24321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58737" lvl="0" marL="173037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28" name="Google Shape;428;g2731c2312d4_0_306"/>
          <p:cNvSpPr txBox="1"/>
          <p:nvPr>
            <p:ph type="title"/>
          </p:nvPr>
        </p:nvSpPr>
        <p:spPr>
          <a:xfrm>
            <a:off x="457199" y="35795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VAISALA AIR QUALITY TRANSMITTER</a:t>
            </a:r>
            <a:endParaRPr/>
          </a:p>
        </p:txBody>
      </p:sp>
      <p:graphicFrame>
        <p:nvGraphicFramePr>
          <p:cNvPr id="429" name="Google Shape;429;g2731c2312d4_0_306"/>
          <p:cNvGraphicFramePr/>
          <p:nvPr/>
        </p:nvGraphicFramePr>
        <p:xfrm>
          <a:off x="467590" y="9741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{569D9302-91EF-4EA4-80EE-E4F04E0CE387}</a:tableStyleId>
              </a:tblPr>
              <a:tblGrid>
                <a:gridCol w="1949125"/>
                <a:gridCol w="1949125"/>
                <a:gridCol w="1949125"/>
              </a:tblGrid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Measurement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Range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NO2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0 - 2000 ppb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5 ppb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0 - 2000 ppb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15 ppb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O3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0 - 2000 ppb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6 ppb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0 - 10,000 ppb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183 ppb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PM2.5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 – 1000 µg/m3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9 µg/m3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PM10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 – 2500 µg/m3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13 µg/m3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Temperature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-22 to +104℉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0.17℉ at +68℉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Pressure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800 – 1150 hPa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15 hPa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56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Humidity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 to 100 %RH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±3% - 5% RH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430" name="Google Shape;430;g2731c2312d4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1352" y="1007918"/>
            <a:ext cx="2229119" cy="334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idx="1" type="body"/>
          </p:nvPr>
        </p:nvSpPr>
        <p:spPr>
          <a:xfrm>
            <a:off x="0" y="-10684"/>
            <a:ext cx="9143999" cy="4499372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200" lIns="4572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HOW DO I ACCESS CROCUS OBSERVATIONAL DATA?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9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AN OVERVIEW OF CROCUS OBSERVATIONAL DATA: CONNECTING VIA WAGGLE</a:t>
            </a:r>
            <a:endParaRPr/>
          </a:p>
        </p:txBody>
      </p:sp>
      <p:sp>
        <p:nvSpPr>
          <p:cNvPr id="441" name="Google Shape;441;p19"/>
          <p:cNvSpPr txBox="1"/>
          <p:nvPr>
            <p:ph idx="2" type="body"/>
          </p:nvPr>
        </p:nvSpPr>
        <p:spPr>
          <a:xfrm>
            <a:off x="457201" y="100991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42" name="Google Shape;442;p19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p19"/>
          <p:cNvSpPr txBox="1"/>
          <p:nvPr/>
        </p:nvSpPr>
        <p:spPr>
          <a:xfrm>
            <a:off x="457201" y="1440537"/>
            <a:ext cx="299892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computing, where control and inference can be carried out at the sensor, is vital for adaptability and other concerns like privacy.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19"/>
          <p:cNvCxnSpPr>
            <a:stCxn id="445" idx="2"/>
          </p:cNvCxnSpPr>
          <p:nvPr/>
        </p:nvCxnSpPr>
        <p:spPr>
          <a:xfrm>
            <a:off x="7331562" y="3368141"/>
            <a:ext cx="0" cy="522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</p:cxnSp>
      <p:grpSp>
        <p:nvGrpSpPr>
          <p:cNvPr id="446" name="Google Shape;446;p19"/>
          <p:cNvGrpSpPr/>
          <p:nvPr/>
        </p:nvGrpSpPr>
        <p:grpSpPr>
          <a:xfrm>
            <a:off x="1956660" y="980089"/>
            <a:ext cx="6228170" cy="3962934"/>
            <a:chOff x="1956661" y="980089"/>
            <a:chExt cx="6228170" cy="3962934"/>
          </a:xfrm>
        </p:grpSpPr>
        <p:pic>
          <p:nvPicPr>
            <p:cNvPr descr="A picture containing text, sky&#10;&#10;Description automatically generated" id="447" name="Google Shape;447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8448" y="980089"/>
              <a:ext cx="2352827" cy="31371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19"/>
            <p:cNvSpPr txBox="1"/>
            <p:nvPr/>
          </p:nvSpPr>
          <p:spPr>
            <a:xfrm>
              <a:off x="3807021" y="4042833"/>
              <a:ext cx="2485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Waggle is AI@EDGE cyberinfrastructure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Vaisala_WXT536" id="449" name="Google Shape;449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754302" y="3526512"/>
              <a:ext cx="1618869" cy="12141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0" name="Google Shape;450;p19"/>
            <p:cNvCxnSpPr>
              <a:stCxn id="449" idx="0"/>
            </p:cNvCxnSpPr>
            <p:nvPr/>
          </p:nvCxnSpPr>
          <p:spPr>
            <a:xfrm flipH="1" rot="10800000">
              <a:off x="3170813" y="3389288"/>
              <a:ext cx="1629900" cy="7443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5400">
                <a:srgbClr val="000000">
                  <a:alpha val="40000"/>
                </a:srgbClr>
              </a:outerShdw>
            </a:effectLst>
          </p:spPr>
        </p:cxnSp>
        <p:pic>
          <p:nvPicPr>
            <p:cNvPr descr="Database with solid fill" id="445" name="Google Shape;445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12060" y="1729138"/>
              <a:ext cx="1639003" cy="163900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1" name="Google Shape;451;p19"/>
            <p:cNvCxnSpPr>
              <a:stCxn id="447" idx="3"/>
            </p:cNvCxnSpPr>
            <p:nvPr/>
          </p:nvCxnSpPr>
          <p:spPr>
            <a:xfrm>
              <a:off x="6151275" y="2548641"/>
              <a:ext cx="4665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5400">
                <a:srgbClr val="000000">
                  <a:alpha val="40000"/>
                </a:srgbClr>
              </a:outerShdw>
            </a:effectLst>
          </p:spPr>
        </p:cxnSp>
        <p:pic>
          <p:nvPicPr>
            <p:cNvPr descr="Bar chart with solid fill" id="452" name="Google Shape;452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70430" y="398987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19"/>
            <p:cNvSpPr txBox="1"/>
            <p:nvPr/>
          </p:nvSpPr>
          <p:spPr>
            <a:xfrm>
              <a:off x="6463773" y="4133588"/>
              <a:ext cx="78739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4" name="Google Shape;45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69304" y="1588225"/>
            <a:ext cx="1043775" cy="10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2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HOW DO WE ACCESS THE DATA?</a:t>
            </a:r>
            <a:endParaRPr/>
          </a:p>
        </p:txBody>
      </p:sp>
      <p:pic>
        <p:nvPicPr>
          <p:cNvPr id="460" name="Google Shape;460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1" y="1530861"/>
            <a:ext cx="8372475" cy="291981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2"/>
          <p:cNvSpPr txBox="1"/>
          <p:nvPr>
            <p:ph idx="2" type="body"/>
          </p:nvPr>
        </p:nvSpPr>
        <p:spPr>
          <a:xfrm>
            <a:off x="457201" y="100991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/>
              <a:t>An Overview of the Data Access Protocol</a:t>
            </a:r>
            <a:endParaRPr/>
          </a:p>
        </p:txBody>
      </p:sp>
      <p:sp>
        <p:nvSpPr>
          <p:cNvPr id="462" name="Google Shape;462;p22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3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DOWNLOADING THE LIVE DATA</a:t>
            </a:r>
            <a:endParaRPr/>
          </a:p>
        </p:txBody>
      </p:sp>
      <p:pic>
        <p:nvPicPr>
          <p:cNvPr id="468" name="Google Shape;468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458" y="1384698"/>
            <a:ext cx="5920199" cy="33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3"/>
          <p:cNvSpPr txBox="1"/>
          <p:nvPr>
            <p:ph idx="2" type="body"/>
          </p:nvPr>
        </p:nvSpPr>
        <p:spPr>
          <a:xfrm>
            <a:off x="457201" y="100991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/>
              <a:t>Using the User Interface</a:t>
            </a:r>
            <a:endParaRPr/>
          </a:p>
        </p:txBody>
      </p:sp>
      <p:sp>
        <p:nvSpPr>
          <p:cNvPr id="470" name="Google Shape;470;p23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23"/>
          <p:cNvSpPr/>
          <p:nvPr/>
        </p:nvSpPr>
        <p:spPr>
          <a:xfrm>
            <a:off x="1325879" y="3722858"/>
            <a:ext cx="1214846" cy="992722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26732410e_0_288"/>
          <p:cNvSpPr txBox="1"/>
          <p:nvPr>
            <p:ph idx="1" type="body"/>
          </p:nvPr>
        </p:nvSpPr>
        <p:spPr>
          <a:xfrm>
            <a:off x="457201" y="731838"/>
            <a:ext cx="3447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</a:pPr>
            <a:r>
              <a:rPr lang="en-US"/>
              <a:t>Community Research on Climate and Urban Science</a:t>
            </a:r>
            <a:endParaRPr/>
          </a:p>
        </p:txBody>
      </p:sp>
      <p:sp>
        <p:nvSpPr>
          <p:cNvPr id="296" name="Google Shape;296;g2726732410e_0_288"/>
          <p:cNvSpPr txBox="1"/>
          <p:nvPr>
            <p:ph idx="2" type="body"/>
          </p:nvPr>
        </p:nvSpPr>
        <p:spPr>
          <a:xfrm>
            <a:off x="457201" y="1428723"/>
            <a:ext cx="37221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173037" lvl="0" marL="1730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▪"/>
            </a:pPr>
            <a:r>
              <a:rPr lang="en-US" sz="1600"/>
              <a:t>CROCUS is fully participatory science.</a:t>
            </a:r>
            <a:endParaRPr/>
          </a:p>
          <a:p>
            <a:pPr indent="-173037" lvl="0" marL="173037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600"/>
              <a:buChar char="▪"/>
            </a:pPr>
            <a:r>
              <a:rPr lang="en-US" sz="1600"/>
              <a:t>CROCUS uses modeling, observations and community science to build a predictive understanding of urban climate including the study of resiliency measures.</a:t>
            </a:r>
            <a:endParaRPr/>
          </a:p>
          <a:p>
            <a:pPr indent="-173037" lvl="0" marL="173037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600"/>
              <a:buChar char="▪"/>
            </a:pPr>
            <a:r>
              <a:rPr lang="en-US" sz="1600"/>
              <a:t>Links four community partners: Blacks in Green, Puerto Rican Agenda of Chicago, Greater Chatham Initiative and the Metropolitan Mayors Caucus.    </a:t>
            </a:r>
            <a:endParaRPr/>
          </a:p>
        </p:txBody>
      </p:sp>
      <p:sp>
        <p:nvSpPr>
          <p:cNvPr id="297" name="Google Shape;297;g2726732410e_0_288"/>
          <p:cNvSpPr txBox="1"/>
          <p:nvPr>
            <p:ph type="title"/>
          </p:nvPr>
        </p:nvSpPr>
        <p:spPr>
          <a:xfrm>
            <a:off x="457201" y="0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WHAT IS CROCUS</a:t>
            </a:r>
            <a:endParaRPr/>
          </a:p>
        </p:txBody>
      </p:sp>
      <p:pic>
        <p:nvPicPr>
          <p:cNvPr id="298" name="Google Shape;298;g2726732410e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8825" y="194647"/>
            <a:ext cx="4852642" cy="183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726732410e_0_2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0560" y="2500310"/>
            <a:ext cx="2125982" cy="2020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726732410e_0_288"/>
          <p:cNvPicPr preferRelativeResize="0"/>
          <p:nvPr/>
        </p:nvPicPr>
        <p:blipFill rotWithShape="1">
          <a:blip r:embed="rId5">
            <a:alphaModFix/>
          </a:blip>
          <a:srcRect b="4262" l="0" r="0" t="4262"/>
          <a:stretch/>
        </p:blipFill>
        <p:spPr>
          <a:xfrm>
            <a:off x="6842551" y="2130166"/>
            <a:ext cx="1831639" cy="1237903"/>
          </a:xfrm>
          <a:custGeom>
            <a:rect b="b" l="l" r="r" t="t"/>
            <a:pathLst>
              <a:path extrusionOk="0" h="4196281" w="6005375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1" name="Google Shape;301;g2726732410e_0_2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2557" y="3510348"/>
            <a:ext cx="1831896" cy="121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THE SAGE DATA CLIENT</a:t>
            </a:r>
            <a:endParaRPr/>
          </a:p>
        </p:txBody>
      </p:sp>
      <p:sp>
        <p:nvSpPr>
          <p:cNvPr id="477" name="Google Shape;477;p25"/>
          <p:cNvSpPr txBox="1"/>
          <p:nvPr>
            <p:ph idx="1" type="body"/>
          </p:nvPr>
        </p:nvSpPr>
        <p:spPr>
          <a:xfrm>
            <a:off x="457201" y="1408346"/>
            <a:ext cx="2694213" cy="3317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173038" lvl="0" marL="1730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</a:pPr>
            <a:r>
              <a:rPr lang="en-US"/>
              <a:t>Goals of the sage-data-client package</a:t>
            </a:r>
            <a:endParaRPr/>
          </a:p>
          <a:p>
            <a:pPr indent="-236538" lvl="1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Provide simple query that talks to data API</a:t>
            </a:r>
            <a:endParaRPr/>
          </a:p>
          <a:p>
            <a:pPr indent="-236538" lvl="1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</a:pPr>
            <a:r>
              <a:rPr lang="en-US"/>
              <a:t>Provide results in a Pandas dataframe (think CSV)</a:t>
            </a:r>
            <a:endParaRPr/>
          </a:p>
        </p:txBody>
      </p:sp>
      <p:sp>
        <p:nvSpPr>
          <p:cNvPr id="478" name="Google Shape;478;p25"/>
          <p:cNvSpPr txBox="1"/>
          <p:nvPr>
            <p:ph idx="2" type="body"/>
          </p:nvPr>
        </p:nvSpPr>
        <p:spPr>
          <a:xfrm>
            <a:off x="457201" y="100991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/>
              <a:t>Accessing the Data Programmatically</a:t>
            </a:r>
            <a:endParaRPr/>
          </a:p>
        </p:txBody>
      </p:sp>
      <p:sp>
        <p:nvSpPr>
          <p:cNvPr id="479" name="Google Shape;479;p25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0" name="Google Shape;4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364" y="1197305"/>
            <a:ext cx="4534435" cy="3317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0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DATA CONVERSION: MOVING FROM THE EDGE TO LONG-TERM STORAGE</a:t>
            </a:r>
            <a:endParaRPr/>
          </a:p>
        </p:txBody>
      </p:sp>
      <p:sp>
        <p:nvSpPr>
          <p:cNvPr id="486" name="Google Shape;486;p20"/>
          <p:cNvSpPr txBox="1"/>
          <p:nvPr>
            <p:ph idx="2" type="body"/>
          </p:nvPr>
        </p:nvSpPr>
        <p:spPr>
          <a:xfrm>
            <a:off x="457201" y="100991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/>
              <a:t>Enabling Analysis-Ready Datasets</a:t>
            </a:r>
            <a:endParaRPr/>
          </a:p>
        </p:txBody>
      </p:sp>
      <p:sp>
        <p:nvSpPr>
          <p:cNvPr id="487" name="Google Shape;487;p20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atabase with solid fill" id="488" name="Google Shape;4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0995" y="1523033"/>
            <a:ext cx="1639003" cy="16390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20"/>
          <p:cNvCxnSpPr/>
          <p:nvPr/>
        </p:nvCxnSpPr>
        <p:spPr>
          <a:xfrm>
            <a:off x="5272392" y="2412460"/>
            <a:ext cx="817124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</p:cxnSp>
      <p:pic>
        <p:nvPicPr>
          <p:cNvPr descr="A picture containing text, sky&#10;&#10;Description automatically generated" id="490" name="Google Shape;49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416" y="3368905"/>
            <a:ext cx="982911" cy="13105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isala_WXT536" id="491" name="Google Shape;49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99628" y="3532394"/>
            <a:ext cx="1431689" cy="1073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20"/>
          <p:cNvCxnSpPr>
            <a:stCxn id="491" idx="0"/>
          </p:cNvCxnSpPr>
          <p:nvPr/>
        </p:nvCxnSpPr>
        <p:spPr>
          <a:xfrm>
            <a:off x="1852356" y="4069278"/>
            <a:ext cx="927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</p:cxnSp>
      <p:cxnSp>
        <p:nvCxnSpPr>
          <p:cNvPr id="493" name="Google Shape;493;p20"/>
          <p:cNvCxnSpPr>
            <a:stCxn id="490" idx="3"/>
          </p:cNvCxnSpPr>
          <p:nvPr/>
        </p:nvCxnSpPr>
        <p:spPr>
          <a:xfrm flipH="1" rot="10800000">
            <a:off x="3754327" y="3070779"/>
            <a:ext cx="720600" cy="953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</p:cxnSp>
      <p:pic>
        <p:nvPicPr>
          <p:cNvPr descr="Bar chart with solid fill" id="494" name="Google Shape;49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3296" y="356697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0"/>
          <p:cNvSpPr txBox="1"/>
          <p:nvPr/>
        </p:nvSpPr>
        <p:spPr>
          <a:xfrm>
            <a:off x="380264" y="1333182"/>
            <a:ext cx="293918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netCDF data is 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 data format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commonly used in the geoscience community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rich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 support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base with solid fill" id="496" name="Google Shape;49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81129" y="1424589"/>
            <a:ext cx="1639003" cy="163900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0"/>
          <p:cNvSpPr txBox="1"/>
          <p:nvPr/>
        </p:nvSpPr>
        <p:spPr>
          <a:xfrm>
            <a:off x="5171052" y="2516893"/>
            <a:ext cx="151509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Converted to netCDF + aggregated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@waggle-sensor" id="498" name="Google Shape;49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31642" y="2587206"/>
            <a:ext cx="754179" cy="75417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0"/>
          <p:cNvSpPr txBox="1"/>
          <p:nvPr/>
        </p:nvSpPr>
        <p:spPr>
          <a:xfrm>
            <a:off x="4146754" y="2019368"/>
            <a:ext cx="10182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Waggle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Beehive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0"/>
          <p:cNvSpPr txBox="1"/>
          <p:nvPr/>
        </p:nvSpPr>
        <p:spPr>
          <a:xfrm>
            <a:off x="7309487" y="1827051"/>
            <a:ext cx="13035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CROCUS THREDDS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REDDS icon" id="501" name="Google Shape;501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27829" y="2881909"/>
            <a:ext cx="918952" cy="918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20"/>
          <p:cNvCxnSpPr>
            <a:stCxn id="488" idx="2"/>
            <a:endCxn id="494" idx="0"/>
          </p:cNvCxnSpPr>
          <p:nvPr/>
        </p:nvCxnSpPr>
        <p:spPr>
          <a:xfrm>
            <a:off x="4620497" y="3162036"/>
            <a:ext cx="0" cy="405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</p:cxnSp>
      <p:sp>
        <p:nvSpPr>
          <p:cNvPr id="503" name="Google Shape;503;p20"/>
          <p:cNvSpPr txBox="1"/>
          <p:nvPr/>
        </p:nvSpPr>
        <p:spPr>
          <a:xfrm>
            <a:off x="3653211" y="4396668"/>
            <a:ext cx="2227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Sage/Waggle Portal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20"/>
          <p:cNvCxnSpPr/>
          <p:nvPr/>
        </p:nvCxnSpPr>
        <p:spPr>
          <a:xfrm>
            <a:off x="7023230" y="2912301"/>
            <a:ext cx="0" cy="686511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</p:cxnSp>
      <p:pic>
        <p:nvPicPr>
          <p:cNvPr descr="Bar chart with solid fill" id="505" name="Google Shape;505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90647" y="348226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0"/>
          <p:cNvSpPr txBox="1"/>
          <p:nvPr/>
        </p:nvSpPr>
        <p:spPr>
          <a:xfrm>
            <a:off x="6327038" y="425816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Quicklooks,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Scientific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87338" y="679195"/>
            <a:ext cx="1147850" cy="11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base with solid fill" id="512" name="Google Shape;512;g2dfeebd133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3316" y="1411614"/>
            <a:ext cx="1639003" cy="1639003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dfeebd133b_0_11"/>
          <p:cNvSpPr txBox="1"/>
          <p:nvPr>
            <p:ph type="title"/>
          </p:nvPr>
        </p:nvSpPr>
        <p:spPr>
          <a:xfrm>
            <a:off x="457201" y="358378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DATA CONVERSION: Quality Controlled Datasets</a:t>
            </a:r>
            <a:endParaRPr/>
          </a:p>
        </p:txBody>
      </p:sp>
      <p:sp>
        <p:nvSpPr>
          <p:cNvPr id="514" name="Google Shape;514;g2dfeebd133b_0_11"/>
          <p:cNvSpPr txBox="1"/>
          <p:nvPr>
            <p:ph idx="2" type="body"/>
          </p:nvPr>
        </p:nvSpPr>
        <p:spPr>
          <a:xfrm>
            <a:off x="457201" y="1009912"/>
            <a:ext cx="8373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/>
              <a:t>Connection to the broader scientific community</a:t>
            </a:r>
            <a:endParaRPr/>
          </a:p>
        </p:txBody>
      </p:sp>
      <p:sp>
        <p:nvSpPr>
          <p:cNvPr id="515" name="Google Shape;515;g2dfeebd133b_0_11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atabase with solid fill" id="516" name="Google Shape;516;g2dfeebd133b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0895" y="1414533"/>
            <a:ext cx="1639003" cy="16390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g2dfeebd133b_0_11"/>
          <p:cNvCxnSpPr/>
          <p:nvPr/>
        </p:nvCxnSpPr>
        <p:spPr>
          <a:xfrm>
            <a:off x="4425192" y="2391010"/>
            <a:ext cx="817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</p:cxnSp>
      <p:pic>
        <p:nvPicPr>
          <p:cNvPr descr="A picture containing text, sky&#10;&#10;Description automatically generated" id="518" name="Google Shape;518;g2dfeebd133b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8066" y="3472130"/>
            <a:ext cx="982912" cy="131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isala_WXT536" id="519" name="Google Shape;519;g2dfeebd133b_0_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99335" y="3771964"/>
            <a:ext cx="947849" cy="710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g2dfeebd133b_0_11"/>
          <p:cNvCxnSpPr>
            <a:stCxn id="519" idx="0"/>
            <a:endCxn id="518" idx="1"/>
          </p:cNvCxnSpPr>
          <p:nvPr/>
        </p:nvCxnSpPr>
        <p:spPr>
          <a:xfrm>
            <a:off x="1028698" y="4127402"/>
            <a:ext cx="369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</p:cxnSp>
      <p:cxnSp>
        <p:nvCxnSpPr>
          <p:cNvPr id="521" name="Google Shape;521;g2dfeebd133b_0_11"/>
          <p:cNvCxnSpPr>
            <a:stCxn id="518" idx="3"/>
          </p:cNvCxnSpPr>
          <p:nvPr/>
        </p:nvCxnSpPr>
        <p:spPr>
          <a:xfrm flipH="1" rot="10800000">
            <a:off x="2380978" y="3643205"/>
            <a:ext cx="372900" cy="484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</p:cxnSp>
      <p:pic>
        <p:nvPicPr>
          <p:cNvPr descr="Bar chart with solid fill" id="522" name="Google Shape;522;g2dfeebd133b_0_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18809" y="356697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dfeebd133b_0_11"/>
          <p:cNvSpPr txBox="1"/>
          <p:nvPr/>
        </p:nvSpPr>
        <p:spPr>
          <a:xfrm>
            <a:off x="380264" y="1333182"/>
            <a:ext cx="2939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 ESS-Dive will be the central repository for all U-IFLs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Quality Controlled data can be expected within 6 months of acquisition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base with solid fill" id="524" name="Google Shape;524;g2dfeebd133b_0_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71992" y="1414514"/>
            <a:ext cx="1639003" cy="16390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2dfeebd133b_0_11"/>
          <p:cNvSpPr txBox="1"/>
          <p:nvPr/>
        </p:nvSpPr>
        <p:spPr>
          <a:xfrm>
            <a:off x="4128665" y="2587768"/>
            <a:ext cx="151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Converted to netCDF + aggregated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@waggle-sensor" id="526" name="Google Shape;526;g2dfeebd133b_0_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81542" y="2878569"/>
            <a:ext cx="754179" cy="75417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2dfeebd133b_0_11"/>
          <p:cNvSpPr txBox="1"/>
          <p:nvPr/>
        </p:nvSpPr>
        <p:spPr>
          <a:xfrm>
            <a:off x="3361304" y="1950218"/>
            <a:ext cx="101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Waggle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Beehive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2dfeebd133b_0_11"/>
          <p:cNvSpPr txBox="1"/>
          <p:nvPr/>
        </p:nvSpPr>
        <p:spPr>
          <a:xfrm>
            <a:off x="5202450" y="1769426"/>
            <a:ext cx="130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CROCUS THREDDS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REDDS icon" id="529" name="Google Shape;529;g2dfeebd133b_0_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08088" y="2878575"/>
            <a:ext cx="710875" cy="71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g2dfeebd133b_0_11"/>
          <p:cNvCxnSpPr/>
          <p:nvPr/>
        </p:nvCxnSpPr>
        <p:spPr>
          <a:xfrm>
            <a:off x="3866047" y="2944724"/>
            <a:ext cx="8700" cy="621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</p:cxnSp>
      <p:sp>
        <p:nvSpPr>
          <p:cNvPr id="531" name="Google Shape;531;g2dfeebd133b_0_11"/>
          <p:cNvSpPr txBox="1"/>
          <p:nvPr/>
        </p:nvSpPr>
        <p:spPr>
          <a:xfrm>
            <a:off x="2662111" y="4481368"/>
            <a:ext cx="222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Sage/Waggle Portal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g2dfeebd133b_0_11"/>
          <p:cNvCxnSpPr/>
          <p:nvPr/>
        </p:nvCxnSpPr>
        <p:spPr>
          <a:xfrm>
            <a:off x="5872831" y="2970767"/>
            <a:ext cx="0" cy="5265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descr="Bar chart with solid fill" id="533" name="Google Shape;533;g2dfeebd133b_0_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23222" y="348226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2dfeebd133b_0_11"/>
          <p:cNvSpPr txBox="1"/>
          <p:nvPr/>
        </p:nvSpPr>
        <p:spPr>
          <a:xfrm>
            <a:off x="5101894" y="4262050"/>
            <a:ext cx="208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Quicklooks,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Scientific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g2dfeebd133b_0_11"/>
          <p:cNvCxnSpPr/>
          <p:nvPr/>
        </p:nvCxnSpPr>
        <p:spPr>
          <a:xfrm>
            <a:off x="7591505" y="2912476"/>
            <a:ext cx="0" cy="686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</p:cxnSp>
      <p:sp>
        <p:nvSpPr>
          <p:cNvPr id="536" name="Google Shape;536;g2dfeebd133b_0_11"/>
          <p:cNvSpPr txBox="1"/>
          <p:nvPr/>
        </p:nvSpPr>
        <p:spPr>
          <a:xfrm>
            <a:off x="7821800" y="1769425"/>
            <a:ext cx="156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 ESS-Dive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7" name="Google Shape;537;g2dfeebd133b_0_11"/>
          <p:cNvCxnSpPr/>
          <p:nvPr/>
        </p:nvCxnSpPr>
        <p:spPr>
          <a:xfrm>
            <a:off x="6505949" y="2371201"/>
            <a:ext cx="512700" cy="7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descr="Bar chart with solid fill" id="538" name="Google Shape;538;g2dfeebd133b_0_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82901" y="3530874"/>
            <a:ext cx="817200" cy="8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2dfeebd133b_0_11"/>
          <p:cNvSpPr txBox="1"/>
          <p:nvPr/>
        </p:nvSpPr>
        <p:spPr>
          <a:xfrm>
            <a:off x="7190194" y="4262050"/>
            <a:ext cx="208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 Control, citable datasets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g2dfeebd133b_0_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48700" y="2970766"/>
            <a:ext cx="1303500" cy="3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dfeebd133b_0_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109200" y="34281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726732410e_0_1419"/>
          <p:cNvSpPr txBox="1"/>
          <p:nvPr>
            <p:ph type="title"/>
          </p:nvPr>
        </p:nvSpPr>
        <p:spPr>
          <a:xfrm>
            <a:off x="457201" y="358378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CROCUS ESS-Dive Portal</a:t>
            </a:r>
            <a:endParaRPr/>
          </a:p>
        </p:txBody>
      </p:sp>
      <p:sp>
        <p:nvSpPr>
          <p:cNvPr id="548" name="Google Shape;548;g2726732410e_0_1419"/>
          <p:cNvSpPr txBox="1"/>
          <p:nvPr>
            <p:ph idx="1" type="body"/>
          </p:nvPr>
        </p:nvSpPr>
        <p:spPr>
          <a:xfrm>
            <a:off x="457201" y="1408346"/>
            <a:ext cx="83730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9" name="Google Shape;549;g2726732410e_0_1419"/>
          <p:cNvSpPr txBox="1"/>
          <p:nvPr>
            <p:ph idx="2" type="body"/>
          </p:nvPr>
        </p:nvSpPr>
        <p:spPr>
          <a:xfrm>
            <a:off x="457201" y="1009912"/>
            <a:ext cx="8373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https://data.ess-dive.lbl.gov/portals/crocus</a:t>
            </a:r>
            <a:endParaRPr/>
          </a:p>
        </p:txBody>
      </p:sp>
      <p:sp>
        <p:nvSpPr>
          <p:cNvPr id="550" name="Google Shape;550;g2726732410e_0_1419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1" name="Google Shape;551;g2726732410e_0_1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724" y="1420825"/>
            <a:ext cx="6643887" cy="331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26732410e_0_564"/>
          <p:cNvSpPr txBox="1"/>
          <p:nvPr>
            <p:ph type="title"/>
          </p:nvPr>
        </p:nvSpPr>
        <p:spPr>
          <a:xfrm>
            <a:off x="457201" y="358378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WORKING ACROSS DIVERSE COMMUNITIES</a:t>
            </a:r>
            <a:endParaRPr/>
          </a:p>
        </p:txBody>
      </p:sp>
      <p:sp>
        <p:nvSpPr>
          <p:cNvPr id="307" name="Google Shape;307;g2726732410e_0_564"/>
          <p:cNvSpPr txBox="1"/>
          <p:nvPr>
            <p:ph idx="1" type="body"/>
          </p:nvPr>
        </p:nvSpPr>
        <p:spPr>
          <a:xfrm>
            <a:off x="457201" y="1393826"/>
            <a:ext cx="43434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173037" lvl="0" marL="1730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</a:pPr>
            <a:r>
              <a:rPr lang="en-US"/>
              <a:t>Our community partners and other stakeholders are integrated with our science groups. </a:t>
            </a:r>
            <a:endParaRPr/>
          </a:p>
          <a:p>
            <a:pPr indent="-173037" lvl="0" marL="173037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</a:pPr>
            <a:r>
              <a:rPr lang="en-US"/>
              <a:t>We are not studying the communities of Chicago. We are working with them to get the information they need for data driven resiliency solutions. </a:t>
            </a:r>
            <a:endParaRPr/>
          </a:p>
          <a:p>
            <a:pPr indent="-173037" lvl="0" marL="173037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</a:pPr>
            <a:r>
              <a:rPr lang="en-US"/>
              <a:t>This is </a:t>
            </a:r>
            <a:r>
              <a:rPr b="1" i="1" lang="en-US"/>
              <a:t>not easy</a:t>
            </a:r>
            <a:r>
              <a:rPr lang="en-US"/>
              <a:t>. It requires purposeful inclusivity. This includes, but is not limited to, care with the language we use. </a:t>
            </a:r>
            <a:r>
              <a:rPr b="1" i="1" lang="en-US"/>
              <a:t>Beware the curse of knowledge!</a:t>
            </a:r>
            <a:endParaRPr/>
          </a:p>
        </p:txBody>
      </p:sp>
      <p:sp>
        <p:nvSpPr>
          <p:cNvPr id="308" name="Google Shape;308;g2726732410e_0_564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g2726732410e_0_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1845" y="1131057"/>
            <a:ext cx="3150056" cy="3654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26732410e_0_843"/>
          <p:cNvSpPr txBox="1"/>
          <p:nvPr>
            <p:ph type="title"/>
          </p:nvPr>
        </p:nvSpPr>
        <p:spPr>
          <a:xfrm>
            <a:off x="295084" y="-160853"/>
            <a:ext cx="85233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MEASUREMENT STRATEGY</a:t>
            </a:r>
            <a:endParaRPr/>
          </a:p>
        </p:txBody>
      </p:sp>
      <p:sp>
        <p:nvSpPr>
          <p:cNvPr id="316" name="Google Shape;316;g2726732410e_0_843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g2726732410e_0_843"/>
          <p:cNvSpPr txBox="1"/>
          <p:nvPr/>
        </p:nvSpPr>
        <p:spPr>
          <a:xfrm>
            <a:off x="112313" y="379898"/>
            <a:ext cx="504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6116"/>
                </a:solidFill>
                <a:latin typeface="Proxima Nova"/>
                <a:ea typeface="Proxima Nova"/>
                <a:cs typeface="Proxima Nova"/>
                <a:sym typeface="Proxima Nova"/>
              </a:rPr>
              <a:t>Four components: Micronet, field campaigns, </a:t>
            </a:r>
            <a:br>
              <a:rPr b="1" i="0" lang="en-US" sz="1600" u="none" cap="none" strike="noStrike">
                <a:solidFill>
                  <a:srgbClr val="FF611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0" lang="en-US" sz="1600" u="none" cap="none" strike="noStrike">
                <a:solidFill>
                  <a:srgbClr val="FF6116"/>
                </a:solidFill>
                <a:latin typeface="Proxima Nova"/>
                <a:ea typeface="Proxima Nova"/>
                <a:cs typeface="Proxima Nova"/>
                <a:sym typeface="Proxima Nova"/>
              </a:rPr>
              <a:t>public data &amp; community science.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2726732410e_0_843"/>
          <p:cNvPicPr preferRelativeResize="0"/>
          <p:nvPr/>
        </p:nvPicPr>
        <p:blipFill rotWithShape="1">
          <a:blip r:embed="rId3">
            <a:alphaModFix/>
          </a:blip>
          <a:srcRect b="0" l="17593" r="22604" t="0"/>
          <a:stretch/>
        </p:blipFill>
        <p:spPr>
          <a:xfrm>
            <a:off x="4306816" y="903529"/>
            <a:ext cx="1081446" cy="13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726732410e_0_8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4944" y="3841387"/>
            <a:ext cx="1712258" cy="113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726732410e_0_8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5461" y="2021761"/>
            <a:ext cx="1938494" cy="162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726732410e_0_8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8184" y="3852610"/>
            <a:ext cx="1608130" cy="115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726732410e_0_8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75461" y="460858"/>
            <a:ext cx="1856227" cy="146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726732410e_0_8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129" y="2112138"/>
            <a:ext cx="2519074" cy="141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726732410e_0_843"/>
          <p:cNvSpPr txBox="1"/>
          <p:nvPr/>
        </p:nvSpPr>
        <p:spPr>
          <a:xfrm>
            <a:off x="0" y="1188488"/>
            <a:ext cx="325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Chicago Micronet</a:t>
            </a:r>
            <a:endParaRPr b="1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Network of 21 observatories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AI enabled by Waggle.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726732410e_0_843"/>
          <p:cNvSpPr txBox="1"/>
          <p:nvPr/>
        </p:nvSpPr>
        <p:spPr>
          <a:xfrm>
            <a:off x="269407" y="3852610"/>
            <a:ext cx="283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Field campaigns, bringing the most advanced instrumentation to Chicago.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726732410e_0_843"/>
          <p:cNvSpPr txBox="1"/>
          <p:nvPr/>
        </p:nvSpPr>
        <p:spPr>
          <a:xfrm>
            <a:off x="6777296" y="3906707"/>
            <a:ext cx="225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Students involved throughout! Developing the diverse workforce of the future.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2726732410e_0_843"/>
          <p:cNvPicPr preferRelativeResize="0"/>
          <p:nvPr/>
        </p:nvPicPr>
        <p:blipFill rotWithShape="1">
          <a:blip r:embed="rId9">
            <a:alphaModFix/>
          </a:blip>
          <a:srcRect b="17522" l="11513" r="25150" t="35507"/>
          <a:stretch/>
        </p:blipFill>
        <p:spPr>
          <a:xfrm>
            <a:off x="3104453" y="2361668"/>
            <a:ext cx="2283813" cy="127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726732410e_0_8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59666" y="681529"/>
            <a:ext cx="1644393" cy="292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726732410e_0_843"/>
          <p:cNvPicPr preferRelativeResize="0"/>
          <p:nvPr/>
        </p:nvPicPr>
        <p:blipFill rotWithShape="1">
          <a:blip r:embed="rId11">
            <a:alphaModFix/>
          </a:blip>
          <a:srcRect b="0" l="0" r="13858" t="0"/>
          <a:stretch/>
        </p:blipFill>
        <p:spPr>
          <a:xfrm>
            <a:off x="3086792" y="1265855"/>
            <a:ext cx="1159564" cy="10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"/>
          <p:cNvSpPr txBox="1"/>
          <p:nvPr>
            <p:ph idx="1" type="body"/>
          </p:nvPr>
        </p:nvSpPr>
        <p:spPr>
          <a:xfrm>
            <a:off x="0" y="-10684"/>
            <a:ext cx="9143999" cy="4499372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200" lIns="4572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WHAT OBSERVATIONS ARE PLANNED FOR CROCUS?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31c2312d4_0_0"/>
          <p:cNvSpPr txBox="1"/>
          <p:nvPr>
            <p:ph type="title"/>
          </p:nvPr>
        </p:nvSpPr>
        <p:spPr>
          <a:xfrm>
            <a:off x="457201" y="-59090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OVERVIEW OF CROCUS NODES</a:t>
            </a:r>
            <a:endParaRPr/>
          </a:p>
        </p:txBody>
      </p:sp>
      <p:sp>
        <p:nvSpPr>
          <p:cNvPr id="340" name="Google Shape;340;g2731c2312d4_0_0"/>
          <p:cNvSpPr txBox="1"/>
          <p:nvPr>
            <p:ph idx="1" type="body"/>
          </p:nvPr>
        </p:nvSpPr>
        <p:spPr>
          <a:xfrm>
            <a:off x="457201" y="930136"/>
            <a:ext cx="2703300" cy="386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173037" lvl="0" marL="173037" rtl="0" algn="ctr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</a:pPr>
            <a:r>
              <a:rPr b="1" lang="en-US" u="sng"/>
              <a:t>Level 1 Node</a:t>
            </a:r>
            <a:endParaRPr/>
          </a:p>
          <a:p>
            <a:pPr indent="-173037" lvl="0" marL="173037" rtl="0" algn="l"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800"/>
              <a:buChar char="▪"/>
            </a:pPr>
            <a:r>
              <a:rPr lang="en-US">
                <a:solidFill>
                  <a:srgbClr val="007836"/>
                </a:solidFill>
              </a:rPr>
              <a:t>Wild Sage Node</a:t>
            </a:r>
            <a:endParaRPr/>
          </a:p>
          <a:p>
            <a:pPr indent="-173037" lvl="0" marL="173037" rtl="0" algn="l"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800"/>
              <a:buChar char="▪"/>
            </a:pPr>
            <a:r>
              <a:rPr lang="en-US">
                <a:solidFill>
                  <a:srgbClr val="007836"/>
                </a:solidFill>
              </a:rPr>
              <a:t>All-in-one Weather Station (WXT)</a:t>
            </a:r>
            <a:endParaRPr/>
          </a:p>
          <a:p>
            <a:pPr indent="-173037" lvl="0" marL="173037" rtl="0" algn="l"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800"/>
              <a:buChar char="▪"/>
            </a:pPr>
            <a:r>
              <a:rPr lang="en-US">
                <a:solidFill>
                  <a:srgbClr val="007836"/>
                </a:solidFill>
              </a:rPr>
              <a:t>Air Quality Sensors</a:t>
            </a:r>
            <a:endParaRPr/>
          </a:p>
        </p:txBody>
      </p:sp>
      <p:sp>
        <p:nvSpPr>
          <p:cNvPr id="341" name="Google Shape;341;g2731c2312d4_0_0"/>
          <p:cNvSpPr txBox="1"/>
          <p:nvPr>
            <p:ph idx="2" type="body"/>
          </p:nvPr>
        </p:nvSpPr>
        <p:spPr>
          <a:xfrm>
            <a:off x="457200" y="555350"/>
            <a:ext cx="8373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/>
              <a:t>Instrumentation Categorized by Site</a:t>
            </a:r>
            <a:endParaRPr/>
          </a:p>
        </p:txBody>
      </p:sp>
      <p:sp>
        <p:nvSpPr>
          <p:cNvPr id="342" name="Google Shape;342;g2731c2312d4_0_0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g2731c2312d4_0_0"/>
          <p:cNvSpPr txBox="1"/>
          <p:nvPr/>
        </p:nvSpPr>
        <p:spPr>
          <a:xfrm>
            <a:off x="3316549" y="930136"/>
            <a:ext cx="2752200" cy="392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173037" lvl="0" marL="173037" marR="0" rtl="0" algn="ctr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Noto Sans Symbols"/>
              <a:buChar char="▪"/>
            </a:pPr>
            <a:r>
              <a:rPr b="1" lang="en-US" sz="1800" u="sng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rPr>
              <a:t>Level 2 Node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7836"/>
                </a:solidFill>
                <a:latin typeface="Arial"/>
                <a:ea typeface="Arial"/>
                <a:cs typeface="Arial"/>
                <a:sym typeface="Arial"/>
              </a:rPr>
              <a:t>Wild Sage Node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7836"/>
                </a:solidFill>
                <a:latin typeface="Arial"/>
                <a:ea typeface="Arial"/>
                <a:cs typeface="Arial"/>
                <a:sym typeface="Arial"/>
              </a:rPr>
              <a:t>All-in-one Weather Station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7836"/>
                </a:solidFill>
                <a:latin typeface="Arial"/>
                <a:ea typeface="Arial"/>
                <a:cs typeface="Arial"/>
                <a:sym typeface="Arial"/>
              </a:rPr>
              <a:t>Air Quality Sensors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Laser Disdrometer</a:t>
            </a:r>
            <a:endParaRPr sz="1800">
              <a:solidFill>
                <a:srgbClr val="00609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Optical Particle Counter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Radiometer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Eddy Correlation Flux System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Steerable Thermal Camera</a:t>
            </a:r>
            <a:endParaRPr/>
          </a:p>
        </p:txBody>
      </p:sp>
      <p:sp>
        <p:nvSpPr>
          <p:cNvPr id="344" name="Google Shape;344;g2731c2312d4_0_0"/>
          <p:cNvSpPr txBox="1"/>
          <p:nvPr/>
        </p:nvSpPr>
        <p:spPr>
          <a:xfrm>
            <a:off x="6224726" y="930136"/>
            <a:ext cx="2752200" cy="392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173037" lvl="0" marL="173037" marR="0" rtl="0" algn="ctr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Noto Sans Symbols"/>
              <a:buChar char="▪"/>
            </a:pPr>
            <a:r>
              <a:rPr b="1" lang="en-US" sz="1800" u="sng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rPr>
              <a:t>Level 3 Node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07836"/>
                </a:solidFill>
                <a:latin typeface="Arial"/>
                <a:ea typeface="Arial"/>
                <a:cs typeface="Arial"/>
                <a:sym typeface="Arial"/>
              </a:rPr>
              <a:t>Wild Sage Node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07836"/>
                </a:solidFill>
                <a:latin typeface="Arial"/>
                <a:ea typeface="Arial"/>
                <a:cs typeface="Arial"/>
                <a:sym typeface="Arial"/>
              </a:rPr>
              <a:t>All-in-one Weather Station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07836"/>
                </a:solidFill>
                <a:latin typeface="Arial"/>
                <a:ea typeface="Arial"/>
                <a:cs typeface="Arial"/>
                <a:sym typeface="Arial"/>
              </a:rPr>
              <a:t>Air Quality Sensors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Laser Disdrometer</a:t>
            </a:r>
            <a:endParaRPr sz="1400">
              <a:solidFill>
                <a:srgbClr val="00609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Optical Particle Counter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Radiometer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Eddy Correlation Flux System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Steerable Thermal Camera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99172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991721"/>
                </a:solidFill>
                <a:latin typeface="Arial"/>
                <a:ea typeface="Arial"/>
                <a:cs typeface="Arial"/>
                <a:sym typeface="Arial"/>
              </a:rPr>
              <a:t>Scanning micropulse Lidar system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99172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991721"/>
                </a:solidFill>
                <a:latin typeface="Arial"/>
                <a:ea typeface="Arial"/>
                <a:cs typeface="Arial"/>
                <a:sym typeface="Arial"/>
              </a:rPr>
              <a:t>Ceilometer </a:t>
            </a:r>
            <a:endParaRPr/>
          </a:p>
          <a:p>
            <a:pPr indent="-173037" lvl="0" marL="173037" marR="0" rtl="0" algn="l">
              <a:spcBef>
                <a:spcPts val="600"/>
              </a:spcBef>
              <a:spcAft>
                <a:spcPts val="0"/>
              </a:spcAft>
              <a:buClr>
                <a:srgbClr val="99172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991721"/>
                </a:solidFill>
                <a:latin typeface="Arial"/>
                <a:ea typeface="Arial"/>
                <a:cs typeface="Arial"/>
                <a:sym typeface="Arial"/>
              </a:rPr>
              <a:t>Vertically pointing microwave rain radar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"/>
          <p:cNvSpPr txBox="1"/>
          <p:nvPr>
            <p:ph type="title"/>
          </p:nvPr>
        </p:nvSpPr>
        <p:spPr>
          <a:xfrm>
            <a:off x="457201" y="-59090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</a:pPr>
            <a:r>
              <a:rPr lang="en-US"/>
              <a:t>OVERVIEW OF CROCUS NODES</a:t>
            </a:r>
            <a:endParaRPr/>
          </a:p>
        </p:txBody>
      </p:sp>
      <p:sp>
        <p:nvSpPr>
          <p:cNvPr id="350" name="Google Shape;350;p4"/>
          <p:cNvSpPr txBox="1"/>
          <p:nvPr>
            <p:ph idx="1" type="body"/>
          </p:nvPr>
        </p:nvSpPr>
        <p:spPr>
          <a:xfrm>
            <a:off x="457201" y="930136"/>
            <a:ext cx="2703249" cy="386364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173038" lvl="0" marL="1730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</a:pPr>
            <a:r>
              <a:rPr b="1" lang="en-US" u="sng"/>
              <a:t>Level 1 Node</a:t>
            </a:r>
            <a:endParaRPr/>
          </a:p>
          <a:p>
            <a:pPr indent="-166688" lvl="0" marL="17303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400"/>
              <a:buChar char="▪"/>
            </a:pPr>
            <a:r>
              <a:rPr lang="en-US" sz="1400">
                <a:solidFill>
                  <a:srgbClr val="007836"/>
                </a:solidFill>
              </a:rPr>
              <a:t>Edge Compute, Camera Imagery, Audio</a:t>
            </a:r>
            <a:endParaRPr sz="1700"/>
          </a:p>
          <a:p>
            <a:pPr indent="-166688" lvl="0" marL="17303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400"/>
              <a:buChar char="▪"/>
            </a:pPr>
            <a:r>
              <a:rPr lang="en-US" sz="1400">
                <a:solidFill>
                  <a:srgbClr val="007836"/>
                </a:solidFill>
              </a:rPr>
              <a:t>Temperature, RH, Atmosphere Pressure, 2D Wind Speed and Direction, and Precipitation</a:t>
            </a:r>
            <a:endParaRPr sz="1700"/>
          </a:p>
          <a:p>
            <a:pPr indent="-166688" lvl="0" marL="17303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400"/>
              <a:buChar char="▪"/>
            </a:pPr>
            <a:r>
              <a:rPr lang="en-US" sz="1400">
                <a:solidFill>
                  <a:srgbClr val="007836"/>
                </a:solidFill>
              </a:rPr>
              <a:t>PM1, PM2.5, PM10</a:t>
            </a:r>
            <a:endParaRPr sz="1700"/>
          </a:p>
          <a:p>
            <a:pPr indent="-166688" lvl="0" marL="17303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400"/>
              <a:buChar char="▪"/>
            </a:pPr>
            <a:r>
              <a:rPr lang="en-US" sz="1400">
                <a:solidFill>
                  <a:srgbClr val="007836"/>
                </a:solidFill>
              </a:rPr>
              <a:t>NO2, NO, CO, O3</a:t>
            </a:r>
            <a:endParaRPr sz="1700"/>
          </a:p>
        </p:txBody>
      </p:sp>
      <p:sp>
        <p:nvSpPr>
          <p:cNvPr id="351" name="Google Shape;351;p4"/>
          <p:cNvSpPr txBox="1"/>
          <p:nvPr>
            <p:ph idx="2" type="body"/>
          </p:nvPr>
        </p:nvSpPr>
        <p:spPr>
          <a:xfrm>
            <a:off x="457200" y="555350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/>
              <a:t>Observations Categorized by Site</a:t>
            </a:r>
            <a:endParaRPr/>
          </a:p>
        </p:txBody>
      </p:sp>
      <p:sp>
        <p:nvSpPr>
          <p:cNvPr id="352" name="Google Shape;352;p4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4"/>
          <p:cNvSpPr txBox="1"/>
          <p:nvPr/>
        </p:nvSpPr>
        <p:spPr>
          <a:xfrm>
            <a:off x="3316549" y="930136"/>
            <a:ext cx="2752078" cy="39251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173038" lvl="0" marL="17303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Noto Sans Symbols"/>
              <a:buChar char="▪"/>
            </a:pPr>
            <a:r>
              <a:rPr b="1" i="0" lang="en-US" sz="1800" u="sng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rPr>
              <a:t>Level 2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0" marL="17303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500"/>
              <a:buFont typeface="Noto Sans Symbols"/>
              <a:buChar char="▪"/>
            </a:pPr>
            <a:r>
              <a:rPr b="0" i="0" lang="en-US" sz="1500" u="none" cap="none" strike="noStrike">
                <a:solidFill>
                  <a:srgbClr val="007836"/>
                </a:solidFill>
                <a:latin typeface="Arial"/>
                <a:ea typeface="Arial"/>
                <a:cs typeface="Arial"/>
                <a:sym typeface="Arial"/>
              </a:rPr>
              <a:t>All Level 1 Node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0" marL="17303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500"/>
              <a:buFont typeface="Noto Sans Symbols"/>
              <a:buChar char="▪"/>
            </a:pPr>
            <a:r>
              <a:rPr b="0" i="0" lang="en-US" sz="1500" u="none" cap="none" strike="noStrike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Drop size distribution, precipitation rates, fall speeds, equivalent radar reflectivity factor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0" marL="17303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500"/>
              <a:buFont typeface="Noto Sans Symbols"/>
              <a:buChar char="▪"/>
            </a:pPr>
            <a:r>
              <a:rPr b="0" i="0" lang="en-US" sz="1500" u="none" cap="none" strike="noStrike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Aerosol particle size distribution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0" marL="17303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500"/>
              <a:buFont typeface="Noto Sans Symbols"/>
              <a:buChar char="▪"/>
            </a:pPr>
            <a:r>
              <a:rPr b="0" i="0" lang="en-US" sz="1500" u="none" cap="none" strike="noStrike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Upwelling and Downwelling solar radiation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0" marL="17303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500"/>
              <a:buFont typeface="Noto Sans Symbols"/>
              <a:buChar char="▪"/>
            </a:pPr>
            <a:r>
              <a:rPr b="0" i="0" lang="en-US" sz="1500" u="none" cap="none" strike="noStrike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Momentum, Sensible Heat, Latent Heat, CO surface fluxes, 3D winds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0" marL="17303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500"/>
              <a:buFont typeface="Noto Sans Symbols"/>
              <a:buChar char="▪"/>
            </a:pPr>
            <a:r>
              <a:rPr b="0" i="0" lang="en-US" sz="1500" u="none" cap="none" strike="noStrike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Surface and Cloud Temperatures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"/>
          <p:cNvSpPr txBox="1"/>
          <p:nvPr/>
        </p:nvSpPr>
        <p:spPr>
          <a:xfrm>
            <a:off x="6224726" y="930136"/>
            <a:ext cx="2752078" cy="39251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173038" lvl="0" marL="17303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Noto Sans Symbols"/>
              <a:buChar char="▪"/>
            </a:pPr>
            <a:r>
              <a:rPr b="1" i="0" lang="en-US" sz="1800" u="sng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rPr>
              <a:t>Level 3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0" marL="17303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836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007836"/>
                </a:solidFill>
                <a:latin typeface="Arial"/>
                <a:ea typeface="Arial"/>
                <a:cs typeface="Arial"/>
                <a:sym typeface="Arial"/>
              </a:rPr>
              <a:t>All Level 1 Node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0" marL="17303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09C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00609C"/>
                </a:solidFill>
                <a:latin typeface="Arial"/>
                <a:ea typeface="Arial"/>
                <a:cs typeface="Arial"/>
                <a:sym typeface="Arial"/>
              </a:rPr>
              <a:t>All Level 2 Node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7" lvl="0" marL="17303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2B2F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A12B2F"/>
                </a:solidFill>
                <a:latin typeface="Arial"/>
                <a:ea typeface="Arial"/>
                <a:cs typeface="Arial"/>
                <a:sym typeface="Arial"/>
              </a:rPr>
              <a:t>Doppler spectra of hydrometeors</a:t>
            </a:r>
            <a:endParaRPr b="1" i="0" sz="1400" u="sng" cap="none" strike="noStrike">
              <a:solidFill>
                <a:srgbClr val="A12B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0" marL="17303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2B2F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A12B2F"/>
                </a:solidFill>
                <a:latin typeface="Arial"/>
                <a:ea typeface="Arial"/>
                <a:cs typeface="Arial"/>
                <a:sym typeface="Arial"/>
              </a:rPr>
              <a:t>3D winds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138" lvl="0" marL="17303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A12B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4601" y="2312549"/>
            <a:ext cx="1395675" cy="24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026" y="3043300"/>
            <a:ext cx="1357349" cy="17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26732410e_0_1382"/>
          <p:cNvSpPr txBox="1"/>
          <p:nvPr>
            <p:ph type="title"/>
          </p:nvPr>
        </p:nvSpPr>
        <p:spPr>
          <a:xfrm>
            <a:off x="457201" y="358378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Chicago Micronet </a:t>
            </a:r>
            <a:endParaRPr/>
          </a:p>
        </p:txBody>
      </p:sp>
      <p:sp>
        <p:nvSpPr>
          <p:cNvPr id="363" name="Google Shape;363;g2726732410e_0_1382"/>
          <p:cNvSpPr txBox="1"/>
          <p:nvPr>
            <p:ph idx="1" type="body"/>
          </p:nvPr>
        </p:nvSpPr>
        <p:spPr>
          <a:xfrm>
            <a:off x="457201" y="1408350"/>
            <a:ext cx="39621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highlight>
                  <a:srgbClr val="FFFF00"/>
                </a:highlight>
              </a:rPr>
              <a:t>Three active CROCUS nodes within the city at CROCUS partner institutions.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Four deployments planned this summer to partner and champion locations.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Five Rapid Response nodes will be deployed as apart of IOP period this summer. </a:t>
            </a:r>
            <a:endParaRPr/>
          </a:p>
        </p:txBody>
      </p:sp>
      <p:sp>
        <p:nvSpPr>
          <p:cNvPr id="364" name="Google Shape;364;g2726732410e_0_1382"/>
          <p:cNvSpPr txBox="1"/>
          <p:nvPr>
            <p:ph idx="2" type="body"/>
          </p:nvPr>
        </p:nvSpPr>
        <p:spPr>
          <a:xfrm>
            <a:off x="457201" y="1009912"/>
            <a:ext cx="8373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Current Nodes</a:t>
            </a:r>
            <a:endParaRPr/>
          </a:p>
        </p:txBody>
      </p:sp>
      <p:sp>
        <p:nvSpPr>
          <p:cNvPr id="365" name="Google Shape;365;g2726732410e_0_1382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6" name="Google Shape;366;g2726732410e_0_1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1025" y="363787"/>
            <a:ext cx="4343425" cy="433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26732410e_0_1394"/>
          <p:cNvSpPr txBox="1"/>
          <p:nvPr>
            <p:ph type="title"/>
          </p:nvPr>
        </p:nvSpPr>
        <p:spPr>
          <a:xfrm>
            <a:off x="457201" y="358378"/>
            <a:ext cx="8373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Chicago Micronet </a:t>
            </a:r>
            <a:endParaRPr/>
          </a:p>
        </p:txBody>
      </p:sp>
      <p:sp>
        <p:nvSpPr>
          <p:cNvPr id="373" name="Google Shape;373;g2726732410e_0_1394"/>
          <p:cNvSpPr txBox="1"/>
          <p:nvPr>
            <p:ph idx="1" type="body"/>
          </p:nvPr>
        </p:nvSpPr>
        <p:spPr>
          <a:xfrm>
            <a:off x="457201" y="1408350"/>
            <a:ext cx="39621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Three active CROCUS nodes within the city at CROCUS partner institutions.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highlight>
                  <a:srgbClr val="FFFF00"/>
                </a:highlight>
              </a:rPr>
              <a:t>Four deployments planned this summer to partner and champion locations. 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Five Rapid Response nodes will be deployed as apart of IOP period this summer. </a:t>
            </a:r>
            <a:endParaRPr/>
          </a:p>
        </p:txBody>
      </p:sp>
      <p:sp>
        <p:nvSpPr>
          <p:cNvPr id="374" name="Google Shape;374;g2726732410e_0_1394"/>
          <p:cNvSpPr txBox="1"/>
          <p:nvPr>
            <p:ph idx="2" type="body"/>
          </p:nvPr>
        </p:nvSpPr>
        <p:spPr>
          <a:xfrm>
            <a:off x="457201" y="1009912"/>
            <a:ext cx="8373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Summer 2024 Planned Nodes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75" name="Google Shape;375;g2726732410e_0_1394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6" name="Google Shape;376;g2726732410e_0_1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5600" y="358375"/>
            <a:ext cx="4344600" cy="433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2018-07-03T17:34:09Z</dcterms:created>
  <dc:creator>Microsoft Office User</dc:creator>
</cp:coreProperties>
</file>